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2" r:id="rId1"/>
  </p:sldMasterIdLst>
  <p:notesMasterIdLst>
    <p:notesMasterId r:id="rId29"/>
  </p:notesMasterIdLst>
  <p:sldIdLst>
    <p:sldId id="256" r:id="rId2"/>
    <p:sldId id="257" r:id="rId3"/>
    <p:sldId id="258" r:id="rId4"/>
    <p:sldId id="259" r:id="rId5"/>
    <p:sldId id="260" r:id="rId6"/>
    <p:sldId id="272" r:id="rId7"/>
    <p:sldId id="262" r:id="rId8"/>
    <p:sldId id="290" r:id="rId9"/>
    <p:sldId id="291" r:id="rId10"/>
    <p:sldId id="287" r:id="rId11"/>
    <p:sldId id="288" r:id="rId12"/>
    <p:sldId id="273" r:id="rId13"/>
    <p:sldId id="271" r:id="rId14"/>
    <p:sldId id="274" r:id="rId15"/>
    <p:sldId id="275" r:id="rId16"/>
    <p:sldId id="276" r:id="rId17"/>
    <p:sldId id="277" r:id="rId18"/>
    <p:sldId id="264" r:id="rId19"/>
    <p:sldId id="279" r:id="rId20"/>
    <p:sldId id="285" r:id="rId21"/>
    <p:sldId id="294" r:id="rId22"/>
    <p:sldId id="283" r:id="rId23"/>
    <p:sldId id="286" r:id="rId24"/>
    <p:sldId id="293" r:id="rId25"/>
    <p:sldId id="295" r:id="rId26"/>
    <p:sldId id="269" r:id="rId27"/>
    <p:sldId id="270" r:id="rId28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30"/>
      <p:bold r:id="rId31"/>
      <p:italic r:id="rId32"/>
      <p:boldItalic r:id="rId33"/>
    </p:embeddedFont>
    <p:embeddedFont>
      <p:font typeface="Century Gothic" panose="020B0502020202020204" pitchFamily="34" charset="0"/>
      <p:regular r:id="rId34"/>
      <p:bold r:id="rId35"/>
      <p:italic r:id="rId36"/>
      <p:boldItalic r:id="rId37"/>
    </p:embeddedFont>
    <p:embeddedFont>
      <p:font typeface="Verdana" panose="020B0604030504040204" pitchFamily="34" charset="0"/>
      <p:regular r:id="rId38"/>
      <p:bold r:id="rId39"/>
      <p:italic r:id="rId40"/>
      <p:boldItalic r:id="rId41"/>
    </p:embeddedFont>
  </p:embeddedFontLst>
  <p:custShowLst>
    <p:custShow name="Custom Show 1" id="0">
      <p:sldLst>
        <p:sld r:id="rId4"/>
      </p:sldLst>
    </p:custShow>
  </p:custShow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3" d="100"/>
          <a:sy n="63" d="100"/>
        </p:scale>
        <p:origin x="1380" y="5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0.fntdata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20" Type="http://schemas.openxmlformats.org/officeDocument/2006/relationships/slide" Target="slides/slide19.xml"/><Relationship Id="rId41" Type="http://schemas.openxmlformats.org/officeDocument/2006/relationships/font" Target="fonts/font1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" name="Google Shape;33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" name="Google Shape;37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" name="Google Shape;39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" name="Google Shape;446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9314" y="596019"/>
            <a:ext cx="7510506" cy="3213982"/>
          </a:xfrm>
        </p:spPr>
        <p:txBody>
          <a:bodyPr anchor="b">
            <a:normAutofit/>
          </a:bodyPr>
          <a:lstStyle>
            <a:lvl1pPr algn="ctr">
              <a:defRPr sz="40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9314" y="3886200"/>
            <a:ext cx="7510506" cy="2219108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0" scaled="1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1805746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677" y="4377485"/>
            <a:ext cx="7413007" cy="907505"/>
          </a:xfrm>
        </p:spPr>
        <p:txBody>
          <a:bodyPr anchor="b">
            <a:normAutofit/>
          </a:bodyPr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7678" y="996188"/>
            <a:ext cx="7301427" cy="298112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677" y="5284990"/>
            <a:ext cx="7413007" cy="81707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7678" y="6181344"/>
            <a:ext cx="5337278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825539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8347" y="596018"/>
            <a:ext cx="7511474" cy="3137782"/>
          </a:xfrm>
        </p:spPr>
        <p:txBody>
          <a:bodyPr anchor="ctr">
            <a:normAutofit/>
          </a:bodyPr>
          <a:lstStyle>
            <a:lvl1pPr algn="l">
              <a:defRPr sz="28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8347" y="4343400"/>
            <a:ext cx="7511474" cy="1758660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7842839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583818" y="86027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888822" y="2985923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942" y="596018"/>
            <a:ext cx="6974115" cy="3044079"/>
          </a:xfrm>
        </p:spPr>
        <p:txBody>
          <a:bodyPr anchor="ctr">
            <a:normAutofit/>
          </a:bodyPr>
          <a:lstStyle>
            <a:lvl1pPr algn="l">
              <a:defRPr sz="28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256436" y="3650606"/>
            <a:ext cx="6631128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4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8347" y="4641206"/>
            <a:ext cx="7511473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0" scaled="1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3077936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8347" y="3603566"/>
            <a:ext cx="7512338" cy="1468800"/>
          </a:xfrm>
        </p:spPr>
        <p:txBody>
          <a:bodyPr anchor="b">
            <a:normAutofit/>
          </a:bodyPr>
          <a:lstStyle>
            <a:lvl1pPr algn="l">
              <a:defRPr sz="28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1015" y="5072366"/>
            <a:ext cx="7512339" cy="102969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6407818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583818" y="753851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887556" y="287949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942" y="596018"/>
            <a:ext cx="6974115" cy="2844369"/>
          </a:xfrm>
        </p:spPr>
        <p:txBody>
          <a:bodyPr anchor="ctr">
            <a:normAutofit/>
          </a:bodyPr>
          <a:lstStyle>
            <a:lvl1pPr algn="l">
              <a:defRPr sz="28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18347" y="3886200"/>
            <a:ext cx="7512338" cy="105366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0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0" scaled="1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8347" y="4939862"/>
            <a:ext cx="7512338" cy="1162198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6566708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8346" y="596018"/>
            <a:ext cx="7511473" cy="2756783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2800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18346" y="3682941"/>
            <a:ext cx="7511473" cy="1049283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8347" y="4732224"/>
            <a:ext cx="7511472" cy="1369836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3901505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18347" y="596018"/>
            <a:ext cx="7511473" cy="13124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093916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1708" y="596018"/>
            <a:ext cx="1778112" cy="550604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8347" y="596018"/>
            <a:ext cx="5624137" cy="5506042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804256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y slide ">
  <p:cSld name="my slide 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"/>
          <p:cNvSpPr txBox="1">
            <a:spLocks noGrp="1"/>
          </p:cNvSpPr>
          <p:nvPr>
            <p:ph type="ftr" idx="11"/>
          </p:nvPr>
        </p:nvSpPr>
        <p:spPr>
          <a:xfrm>
            <a:off x="6188528" y="483792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709028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65606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9314" y="3270698"/>
            <a:ext cx="7510506" cy="1823305"/>
          </a:xfrm>
        </p:spPr>
        <p:txBody>
          <a:bodyPr anchor="b">
            <a:normAutofit/>
          </a:bodyPr>
          <a:lstStyle>
            <a:lvl1pPr algn="r">
              <a:defRPr sz="28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9314" y="5103810"/>
            <a:ext cx="7510506" cy="99825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00400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347" y="2060898"/>
            <a:ext cx="3685073" cy="4031331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0580" y="2060898"/>
            <a:ext cx="3689239" cy="403133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394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6306" y="2060898"/>
            <a:ext cx="3397113" cy="733596"/>
          </a:xfrm>
        </p:spPr>
        <p:txBody>
          <a:bodyPr anchor="b">
            <a:noAutofit/>
          </a:bodyPr>
          <a:lstStyle>
            <a:lvl1pPr marL="0" indent="0">
              <a:buNone/>
              <a:defRPr sz="2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8347" y="2786027"/>
            <a:ext cx="3685073" cy="3316033"/>
          </a:xfrm>
        </p:spPr>
        <p:txBody>
          <a:bodyPr anchor="t"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10150" y="2060898"/>
            <a:ext cx="3419670" cy="725129"/>
          </a:xfrm>
        </p:spPr>
        <p:txBody>
          <a:bodyPr anchor="b">
            <a:noAutofit/>
          </a:bodyPr>
          <a:lstStyle>
            <a:lvl1pPr marL="0" indent="0">
              <a:buNone/>
              <a:defRPr sz="2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65" y="2786027"/>
            <a:ext cx="3701520" cy="3316033"/>
          </a:xfrm>
        </p:spPr>
        <p:txBody>
          <a:bodyPr anchor="t"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90342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1306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96064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8347" y="1754928"/>
            <a:ext cx="2729523" cy="1371600"/>
          </a:xfrm>
        </p:spPr>
        <p:txBody>
          <a:bodyPr anchor="b">
            <a:normAutofit/>
          </a:bodyPr>
          <a:lstStyle>
            <a:lvl1pPr algn="l">
              <a:defRPr sz="2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28856" y="596018"/>
            <a:ext cx="4500964" cy="5506041"/>
          </a:xfrm>
        </p:spPr>
        <p:txBody>
          <a:bodyPr anchor="ctr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8347" y="3126528"/>
            <a:ext cx="2729523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33897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8347" y="1898269"/>
            <a:ext cx="4423803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15442" y="-18288"/>
            <a:ext cx="2500062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7318" y="3269869"/>
            <a:ext cx="4423803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23649" y="6181344"/>
            <a:ext cx="718502" cy="3651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3/1/2021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18348" y="6181344"/>
            <a:ext cx="37053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24262" y="6181344"/>
            <a:ext cx="305186" cy="329250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1593333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8347" y="596018"/>
            <a:ext cx="7511473" cy="13124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8348" y="2060898"/>
            <a:ext cx="7511472" cy="4041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51708" y="6178260"/>
            <a:ext cx="12874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3/1/2021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18347" y="6178260"/>
            <a:ext cx="56241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917202" y="6178260"/>
            <a:ext cx="4134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065850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  <p:sldLayoutId id="2147483714" r:id="rId12"/>
    <p:sldLayoutId id="2147483715" r:id="rId13"/>
    <p:sldLayoutId id="2147483716" r:id="rId14"/>
    <p:sldLayoutId id="2147483717" r:id="rId15"/>
    <p:sldLayoutId id="2147483718" r:id="rId16"/>
    <p:sldLayoutId id="2147483719" r:id="rId17"/>
    <p:sldLayoutId id="2147483720" r:id="rId18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28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40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3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40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3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40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3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40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3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40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3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40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30000"/>
        <a:buFont typeface="Arial"/>
        <a:buChar char="•"/>
        <a:defRPr sz="11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40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30000"/>
        <a:buFont typeface="Arial"/>
        <a:buChar char="•"/>
        <a:defRPr sz="11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40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30000"/>
        <a:buFont typeface="Arial"/>
        <a:buChar char="•"/>
        <a:defRPr sz="11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40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1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40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57"/>
          <p:cNvSpPr txBox="1"/>
          <p:nvPr/>
        </p:nvSpPr>
        <p:spPr>
          <a:xfrm>
            <a:off x="228600" y="1435383"/>
            <a:ext cx="8686800" cy="18942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776"/>
              </a:buClr>
              <a:buSzPts val="3600"/>
              <a:buFont typeface="Verdana"/>
              <a:buNone/>
            </a:pPr>
            <a:r>
              <a:rPr lang="en-US" sz="3600" b="1" dirty="0">
                <a:solidFill>
                  <a:srgbClr val="002776"/>
                </a:solidFill>
                <a:latin typeface="Verdana"/>
                <a:ea typeface="Verdana"/>
                <a:cs typeface="Verdana"/>
                <a:sym typeface="Verdana"/>
              </a:rPr>
              <a:t>     </a:t>
            </a:r>
            <a:r>
              <a:rPr lang="en-US" sz="3600" b="1" u="sng" dirty="0">
                <a:solidFill>
                  <a:schemeClr val="tx1">
                    <a:lumMod val="95000"/>
                  </a:schemeClr>
                </a:solidFill>
                <a:latin typeface="Verdana"/>
                <a:ea typeface="Verdana"/>
                <a:cs typeface="Verdana"/>
                <a:sym typeface="Verdana"/>
              </a:rPr>
              <a:t>Forecasting Air Pollution</a:t>
            </a:r>
            <a:endParaRPr u="sng" dirty="0">
              <a:solidFill>
                <a:schemeClr val="tx1">
                  <a:lumMod val="95000"/>
                </a:schemeClr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776"/>
              </a:buClr>
              <a:buSzPts val="3600"/>
              <a:buFont typeface="Verdana"/>
              <a:buNone/>
            </a:pPr>
            <a:r>
              <a:rPr lang="en-US" sz="3600" b="1" i="0" u="none" strike="noStrike" cap="none" dirty="0">
                <a:solidFill>
                  <a:schemeClr val="tx1">
                    <a:lumMod val="95000"/>
                  </a:schemeClr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2400" b="1" dirty="0">
                <a:solidFill>
                  <a:schemeClr val="tx1">
                    <a:lumMod val="95000"/>
                  </a:schemeClr>
                </a:solidFill>
                <a:latin typeface="Verdana"/>
                <a:ea typeface="Verdana"/>
                <a:cs typeface="Verdana"/>
                <a:sym typeface="Verdana"/>
              </a:rPr>
              <a:t>  </a:t>
            </a:r>
            <a:r>
              <a:rPr lang="en-US" sz="2000" b="1" u="sng" dirty="0">
                <a:solidFill>
                  <a:schemeClr val="tx1">
                    <a:lumMod val="95000"/>
                  </a:schemeClr>
                </a:solidFill>
                <a:latin typeface="Verdana"/>
                <a:ea typeface="Verdana"/>
                <a:cs typeface="Verdana"/>
                <a:sym typeface="Verdana"/>
              </a:rPr>
              <a:t>Group 2: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776"/>
              </a:buClr>
              <a:buSzPts val="3600"/>
              <a:buFont typeface="Verdana"/>
              <a:buNone/>
            </a:pPr>
            <a:endParaRPr lang="en-US" sz="2400" b="1" u="sng" dirty="0">
              <a:solidFill>
                <a:schemeClr val="tx1">
                  <a:lumMod val="95000"/>
                </a:schemeClr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776"/>
              </a:buClr>
              <a:buSzPts val="3600"/>
              <a:buFont typeface="Verdana"/>
              <a:buNone/>
            </a:pPr>
            <a:r>
              <a:rPr lang="en-US" sz="2400" b="1" dirty="0">
                <a:solidFill>
                  <a:schemeClr val="tx1">
                    <a:lumMod val="95000"/>
                  </a:schemeClr>
                </a:solidFill>
                <a:latin typeface="Verdana"/>
                <a:ea typeface="Verdana"/>
                <a:sym typeface="Verdana"/>
              </a:rPr>
              <a:t>   </a:t>
            </a:r>
            <a:r>
              <a:rPr lang="en-US" sz="1800" dirty="0">
                <a:solidFill>
                  <a:schemeClr val="tx1">
                    <a:lumMod val="95000"/>
                  </a:schemeClr>
                </a:solidFill>
                <a:latin typeface="Verdana"/>
                <a:ea typeface="Verdana"/>
                <a:sym typeface="Verdana"/>
              </a:rPr>
              <a:t>1. Chandra Mouli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776"/>
              </a:buClr>
              <a:buSzPts val="3600"/>
              <a:buFont typeface="Verdana"/>
              <a:buNone/>
            </a:pPr>
            <a:r>
              <a:rPr lang="en-US" sz="1800" dirty="0">
                <a:solidFill>
                  <a:schemeClr val="tx1">
                    <a:lumMod val="95000"/>
                  </a:schemeClr>
                </a:solidFill>
                <a:latin typeface="Verdana"/>
                <a:ea typeface="Verdana"/>
                <a:sym typeface="Verdana"/>
              </a:rPr>
              <a:t>    2. Sai Prasad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776"/>
              </a:buClr>
              <a:buSzPts val="3600"/>
              <a:buFont typeface="Verdana"/>
              <a:buNone/>
            </a:pPr>
            <a:r>
              <a:rPr lang="en-US" sz="1800" dirty="0">
                <a:solidFill>
                  <a:schemeClr val="tx1">
                    <a:lumMod val="95000"/>
                  </a:schemeClr>
                </a:solidFill>
                <a:latin typeface="Verdana"/>
                <a:ea typeface="Verdana"/>
                <a:sym typeface="Verdana"/>
              </a:rPr>
              <a:t>    3. R Ramanandh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776"/>
              </a:buClr>
              <a:buSzPts val="3600"/>
              <a:buFont typeface="Verdana"/>
              <a:buNone/>
            </a:pPr>
            <a:r>
              <a:rPr lang="en-US" sz="1800" dirty="0">
                <a:solidFill>
                  <a:schemeClr val="tx1">
                    <a:lumMod val="95000"/>
                  </a:schemeClr>
                </a:solidFill>
                <a:latin typeface="Verdana"/>
                <a:ea typeface="Verdana"/>
                <a:sym typeface="Verdana"/>
              </a:rPr>
              <a:t>    4. Swapna Rani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776"/>
              </a:buClr>
              <a:buSzPts val="3600"/>
              <a:buFont typeface="Verdana"/>
              <a:buNone/>
            </a:pPr>
            <a:r>
              <a:rPr lang="en-US" sz="1800" dirty="0">
                <a:solidFill>
                  <a:schemeClr val="tx1">
                    <a:lumMod val="95000"/>
                  </a:schemeClr>
                </a:solidFill>
                <a:latin typeface="Verdana"/>
                <a:ea typeface="Verdana"/>
                <a:sym typeface="Verdana"/>
              </a:rPr>
              <a:t>    5. K Shilpa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776"/>
              </a:buClr>
              <a:buSzPts val="3600"/>
              <a:buFont typeface="Verdana"/>
              <a:buNone/>
            </a:pPr>
            <a:endParaRPr dirty="0">
              <a:solidFill>
                <a:schemeClr val="tx1">
                  <a:lumMod val="95000"/>
                </a:schemeClr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776"/>
              </a:buClr>
              <a:buSzPts val="2400"/>
              <a:buFont typeface="Verdana"/>
              <a:buNone/>
            </a:pPr>
            <a:r>
              <a:rPr lang="en-US" sz="2400" b="1" i="0" u="none" strike="noStrike" cap="none" dirty="0">
                <a:solidFill>
                  <a:schemeClr val="tx1">
                    <a:lumMod val="95000"/>
                  </a:schemeClr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2400" b="1" dirty="0">
                <a:solidFill>
                  <a:schemeClr val="tx1">
                    <a:lumMod val="95000"/>
                  </a:schemeClr>
                </a:solidFill>
                <a:latin typeface="Verdana"/>
                <a:ea typeface="Verdana"/>
                <a:cs typeface="Verdana"/>
                <a:sym typeface="Verdana"/>
              </a:rPr>
              <a:t>  </a:t>
            </a:r>
            <a:r>
              <a:rPr lang="en-US" sz="2000" b="1" u="sng" dirty="0">
                <a:solidFill>
                  <a:schemeClr val="tx1">
                    <a:lumMod val="95000"/>
                  </a:schemeClr>
                </a:solidFill>
                <a:latin typeface="Verdana"/>
                <a:ea typeface="Verdana"/>
                <a:sym typeface="Verdana"/>
              </a:rPr>
              <a:t>Mentor Name:</a:t>
            </a:r>
            <a:r>
              <a:rPr lang="en-US" sz="2000" b="1" dirty="0">
                <a:solidFill>
                  <a:schemeClr val="tx1">
                    <a:lumMod val="95000"/>
                  </a:schemeClr>
                </a:solidFill>
                <a:latin typeface="Verdana"/>
                <a:ea typeface="Verdana"/>
                <a:sym typeface="Verdana"/>
              </a:rPr>
              <a:t> </a:t>
            </a:r>
            <a:r>
              <a:rPr lang="en-US" sz="1800" dirty="0">
                <a:solidFill>
                  <a:schemeClr val="tx1">
                    <a:lumMod val="95000"/>
                  </a:schemeClr>
                </a:solidFill>
                <a:latin typeface="Verdana"/>
                <a:ea typeface="Verdana"/>
                <a:sym typeface="Verdana"/>
              </a:rPr>
              <a:t>MunMun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776"/>
              </a:buClr>
              <a:buSzPts val="2400"/>
              <a:buFont typeface="Verdana"/>
              <a:buNone/>
            </a:pPr>
            <a:endParaRPr dirty="0">
              <a:solidFill>
                <a:schemeClr val="tx1">
                  <a:lumMod val="95000"/>
                </a:schemeClr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776"/>
              </a:buClr>
              <a:buSzPts val="2400"/>
              <a:buFont typeface="Verdana"/>
              <a:buNone/>
            </a:pPr>
            <a:r>
              <a:rPr lang="en-US" sz="2400" b="1" i="0" u="none" strike="noStrike" cap="none" dirty="0">
                <a:solidFill>
                  <a:schemeClr val="tx1">
                    <a:lumMod val="95000"/>
                  </a:schemeClr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2400" b="1" dirty="0">
                <a:solidFill>
                  <a:schemeClr val="tx1">
                    <a:lumMod val="95000"/>
                  </a:schemeClr>
                </a:solidFill>
                <a:latin typeface="Verdana"/>
                <a:ea typeface="Verdana"/>
                <a:cs typeface="Verdana"/>
                <a:sym typeface="Verdana"/>
              </a:rPr>
              <a:t>  </a:t>
            </a:r>
            <a:r>
              <a:rPr lang="en-US" sz="2000" b="1" u="sng" dirty="0">
                <a:solidFill>
                  <a:schemeClr val="tx1">
                    <a:lumMod val="95000"/>
                  </a:schemeClr>
                </a:solidFill>
                <a:latin typeface="Verdana"/>
                <a:ea typeface="Verdana"/>
                <a:sym typeface="Verdana"/>
              </a:rPr>
              <a:t>Date:</a:t>
            </a:r>
            <a:r>
              <a:rPr lang="en-US" sz="2400" b="1" dirty="0">
                <a:solidFill>
                  <a:schemeClr val="tx1">
                    <a:lumMod val="95000"/>
                  </a:schemeClr>
                </a:solidFill>
                <a:latin typeface="Verdana"/>
                <a:ea typeface="Verdana"/>
                <a:cs typeface="Verdana"/>
                <a:sym typeface="Verdana"/>
              </a:rPr>
              <a:t>  </a:t>
            </a:r>
            <a:r>
              <a:rPr lang="en-US" sz="1800" dirty="0">
                <a:solidFill>
                  <a:schemeClr val="tx1">
                    <a:lumMod val="95000"/>
                  </a:schemeClr>
                </a:solidFill>
                <a:latin typeface="Verdana"/>
                <a:ea typeface="Verdana"/>
                <a:sym typeface="Verdana"/>
              </a:rPr>
              <a:t>30-01-2021</a:t>
            </a:r>
            <a:endParaRPr sz="1800" dirty="0">
              <a:solidFill>
                <a:schemeClr val="tx1">
                  <a:lumMod val="95000"/>
                </a:schemeClr>
              </a:solidFill>
              <a:latin typeface="Verdana"/>
              <a:ea typeface="Verdana"/>
            </a:endParaRPr>
          </a:p>
        </p:txBody>
      </p:sp>
      <p:pic>
        <p:nvPicPr>
          <p:cNvPr id="333" name="Google Shape;333;p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00064" y="102559"/>
            <a:ext cx="1187051" cy="4113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32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66CCFF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78;p63">
            <a:extLst>
              <a:ext uri="{FF2B5EF4-FFF2-40B4-BE49-F238E27FC236}">
                <a16:creationId xmlns:a16="http://schemas.microsoft.com/office/drawing/2014/main" id="{C3CA048A-EDD8-478D-AEAF-A8BDA769400F}"/>
              </a:ext>
            </a:extLst>
          </p:cNvPr>
          <p:cNvSpPr txBox="1"/>
          <p:nvPr/>
        </p:nvSpPr>
        <p:spPr>
          <a:xfrm>
            <a:off x="0" y="0"/>
            <a:ext cx="3281680" cy="511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776"/>
              </a:buClr>
              <a:buSzPts val="2800"/>
              <a:buFont typeface="Arial"/>
              <a:buNone/>
            </a:pPr>
            <a:r>
              <a:rPr lang="en-US" sz="2800" b="1" dirty="0">
                <a:solidFill>
                  <a:schemeClr val="tx1">
                    <a:lumMod val="95000"/>
                  </a:schemeClr>
                </a:solidFill>
                <a:sym typeface="Arial"/>
              </a:rPr>
              <a:t>EDA Continued</a:t>
            </a:r>
            <a:endParaRPr dirty="0">
              <a:solidFill>
                <a:schemeClr val="tx1">
                  <a:lumMod val="95000"/>
                </a:schemeClr>
              </a:solidFill>
            </a:endParaRPr>
          </a:p>
        </p:txBody>
      </p:sp>
      <p:pic>
        <p:nvPicPr>
          <p:cNvPr id="5" name="Google Shape;383;p63">
            <a:extLst>
              <a:ext uri="{FF2B5EF4-FFF2-40B4-BE49-F238E27FC236}">
                <a16:creationId xmlns:a16="http://schemas.microsoft.com/office/drawing/2014/main" id="{940C5244-7F0D-4D84-8679-C0B6C6600AB3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771754" y="90928"/>
            <a:ext cx="1187051" cy="411359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03FC3A9-CEF3-4CCF-A207-E2C556D325CF}"/>
              </a:ext>
            </a:extLst>
          </p:cNvPr>
          <p:cNvSpPr txBox="1"/>
          <p:nvPr/>
        </p:nvSpPr>
        <p:spPr>
          <a:xfrm>
            <a:off x="0" y="465884"/>
            <a:ext cx="7924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solidFill>
                  <a:schemeClr val="tx1"/>
                </a:solidFill>
              </a:rPr>
              <a:t>Heat Map Visualization of Monthly Day wise / Hourly, level of Particulate matter in air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7FC64F9-B233-49E1-8713-01332C2D11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1207972"/>
            <a:ext cx="4419600" cy="257099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370D605-110E-4E6A-BC1C-CEB32081F2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" y="4141858"/>
            <a:ext cx="4419600" cy="257099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B8B686A-9B25-4DE7-8940-367FB54D1BF1}"/>
              </a:ext>
            </a:extLst>
          </p:cNvPr>
          <p:cNvSpPr txBox="1"/>
          <p:nvPr/>
        </p:nvSpPr>
        <p:spPr>
          <a:xfrm>
            <a:off x="0" y="804438"/>
            <a:ext cx="7924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>
                <a:solidFill>
                  <a:schemeClr val="tx1"/>
                </a:solidFill>
              </a:rPr>
              <a:t> January - 2018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AA9043-3732-413B-B1B4-1643B4875538}"/>
              </a:ext>
            </a:extLst>
          </p:cNvPr>
          <p:cNvSpPr txBox="1"/>
          <p:nvPr/>
        </p:nvSpPr>
        <p:spPr>
          <a:xfrm>
            <a:off x="0" y="3791134"/>
            <a:ext cx="7924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>
                <a:solidFill>
                  <a:schemeClr val="tx1"/>
                </a:solidFill>
              </a:rPr>
              <a:t> February - 2018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6E608A1-306B-433D-84B8-3ACE077A03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3122" y="1207972"/>
            <a:ext cx="4571998" cy="257099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16A1002-2E98-4CEE-80F5-D980BA7FF4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78682" y="4141858"/>
            <a:ext cx="4500878" cy="254630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2F4922C-4AD7-4C85-83F0-4AAAC73F74DC}"/>
              </a:ext>
            </a:extLst>
          </p:cNvPr>
          <p:cNvSpPr txBox="1"/>
          <p:nvPr/>
        </p:nvSpPr>
        <p:spPr>
          <a:xfrm>
            <a:off x="4500880" y="833858"/>
            <a:ext cx="7924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>
                <a:solidFill>
                  <a:schemeClr val="tx1"/>
                </a:solidFill>
              </a:rPr>
              <a:t> March- 2018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B2DDA69-2F24-4939-A97A-A78C04119B97}"/>
              </a:ext>
            </a:extLst>
          </p:cNvPr>
          <p:cNvSpPr txBox="1"/>
          <p:nvPr/>
        </p:nvSpPr>
        <p:spPr>
          <a:xfrm>
            <a:off x="4500880" y="3803304"/>
            <a:ext cx="7924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>
                <a:solidFill>
                  <a:schemeClr val="tx1"/>
                </a:solidFill>
              </a:rPr>
              <a:t> April - 2018</a:t>
            </a:r>
          </a:p>
        </p:txBody>
      </p:sp>
    </p:spTree>
    <p:extLst>
      <p:ext uri="{BB962C8B-B14F-4D97-AF65-F5344CB8AC3E}">
        <p14:creationId xmlns:p14="http://schemas.microsoft.com/office/powerpoint/2010/main" val="2624129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9" grpId="0"/>
      <p:bldP spid="10" grpId="0"/>
      <p:bldP spid="13" grpId="0"/>
      <p:bldP spid="1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78;p63">
            <a:extLst>
              <a:ext uri="{FF2B5EF4-FFF2-40B4-BE49-F238E27FC236}">
                <a16:creationId xmlns:a16="http://schemas.microsoft.com/office/drawing/2014/main" id="{6A6BCDD1-7E78-427F-971E-EA96BCC64370}"/>
              </a:ext>
            </a:extLst>
          </p:cNvPr>
          <p:cNvSpPr txBox="1"/>
          <p:nvPr/>
        </p:nvSpPr>
        <p:spPr>
          <a:xfrm>
            <a:off x="0" y="0"/>
            <a:ext cx="3281680" cy="511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776"/>
              </a:buClr>
              <a:buSzPts val="2800"/>
              <a:buFont typeface="Arial"/>
              <a:buNone/>
            </a:pPr>
            <a:r>
              <a:rPr lang="en-US" sz="2800" b="1" dirty="0">
                <a:solidFill>
                  <a:schemeClr val="tx1">
                    <a:lumMod val="95000"/>
                  </a:schemeClr>
                </a:solidFill>
                <a:sym typeface="Arial"/>
              </a:rPr>
              <a:t>EDA Continued</a:t>
            </a:r>
            <a:endParaRPr dirty="0">
              <a:solidFill>
                <a:schemeClr val="tx1">
                  <a:lumMod val="95000"/>
                </a:schemeClr>
              </a:solidFill>
            </a:endParaRPr>
          </a:p>
        </p:txBody>
      </p:sp>
      <p:pic>
        <p:nvPicPr>
          <p:cNvPr id="3" name="Google Shape;383;p63">
            <a:extLst>
              <a:ext uri="{FF2B5EF4-FFF2-40B4-BE49-F238E27FC236}">
                <a16:creationId xmlns:a16="http://schemas.microsoft.com/office/drawing/2014/main" id="{596597E3-FE56-4C11-AE38-4A7DF94830C6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771754" y="119445"/>
            <a:ext cx="1187051" cy="41135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EBE0090-D7C6-4EC0-BD83-6B00B9EFF4FB}"/>
              </a:ext>
            </a:extLst>
          </p:cNvPr>
          <p:cNvSpPr txBox="1"/>
          <p:nvPr/>
        </p:nvSpPr>
        <p:spPr>
          <a:xfrm>
            <a:off x="0" y="465884"/>
            <a:ext cx="7924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solidFill>
                  <a:schemeClr val="tx1"/>
                </a:solidFill>
              </a:rPr>
              <a:t>Boxplot Visualization of Monthly Day wise / Hourly, level of Particulate matter in air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5FE543-A9A2-4331-B4DE-13D591B159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774" y="1115377"/>
            <a:ext cx="4419600" cy="25699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A24C3B6-51A5-470D-A7D4-A16DC894CF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3281" y="1115377"/>
            <a:ext cx="4305524" cy="256994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9D125A8-789C-40E9-82D4-F2A5EF3E0F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774" y="3996257"/>
            <a:ext cx="4419600" cy="275367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543168B-4135-417F-9A1E-FC00DF8F72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53281" y="3996257"/>
            <a:ext cx="4305524" cy="275367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BC0E9BA-67BB-4C37-8FE4-A9726E7BF9D2}"/>
              </a:ext>
            </a:extLst>
          </p:cNvPr>
          <p:cNvSpPr txBox="1"/>
          <p:nvPr/>
        </p:nvSpPr>
        <p:spPr>
          <a:xfrm>
            <a:off x="0" y="804438"/>
            <a:ext cx="7924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>
                <a:solidFill>
                  <a:schemeClr val="tx1"/>
                </a:solidFill>
              </a:rPr>
              <a:t> January - 2018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0324BCD-C25A-4B40-B673-CAF0457426AF}"/>
              </a:ext>
            </a:extLst>
          </p:cNvPr>
          <p:cNvSpPr txBox="1"/>
          <p:nvPr/>
        </p:nvSpPr>
        <p:spPr>
          <a:xfrm>
            <a:off x="4500880" y="833858"/>
            <a:ext cx="7924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>
                <a:solidFill>
                  <a:schemeClr val="tx1"/>
                </a:solidFill>
              </a:rPr>
              <a:t> March- 2018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84B7AD6-F31C-4926-9D7A-EB405EC18774}"/>
              </a:ext>
            </a:extLst>
          </p:cNvPr>
          <p:cNvSpPr txBox="1"/>
          <p:nvPr/>
        </p:nvSpPr>
        <p:spPr>
          <a:xfrm>
            <a:off x="0" y="3685317"/>
            <a:ext cx="7924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>
                <a:solidFill>
                  <a:schemeClr val="tx1"/>
                </a:solidFill>
              </a:rPr>
              <a:t> February - 2018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8328A15-0536-4E83-92C3-B4879EE5A8C7}"/>
              </a:ext>
            </a:extLst>
          </p:cNvPr>
          <p:cNvSpPr txBox="1"/>
          <p:nvPr/>
        </p:nvSpPr>
        <p:spPr>
          <a:xfrm>
            <a:off x="4500880" y="3714737"/>
            <a:ext cx="7924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>
                <a:solidFill>
                  <a:schemeClr val="tx1"/>
                </a:solidFill>
              </a:rPr>
              <a:t> April - 2018</a:t>
            </a:r>
          </a:p>
        </p:txBody>
      </p:sp>
    </p:spTree>
    <p:extLst>
      <p:ext uri="{BB962C8B-B14F-4D97-AF65-F5344CB8AC3E}">
        <p14:creationId xmlns:p14="http://schemas.microsoft.com/office/powerpoint/2010/main" val="3753654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12" grpId="0"/>
      <p:bldP spid="13" grpId="0"/>
      <p:bldP spid="14" grpId="0"/>
      <p:bldP spid="1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88;p64">
            <a:extLst>
              <a:ext uri="{FF2B5EF4-FFF2-40B4-BE49-F238E27FC236}">
                <a16:creationId xmlns:a16="http://schemas.microsoft.com/office/drawing/2014/main" id="{71E68DBE-F106-4811-A668-EEA054E6DD29}"/>
              </a:ext>
            </a:extLst>
          </p:cNvPr>
          <p:cNvSpPr txBox="1"/>
          <p:nvPr/>
        </p:nvSpPr>
        <p:spPr>
          <a:xfrm>
            <a:off x="455656" y="798827"/>
            <a:ext cx="85032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776"/>
              </a:buClr>
              <a:buSzPts val="2800"/>
              <a:buFont typeface="Arial"/>
              <a:buNone/>
            </a:pPr>
            <a:endParaRPr dirty="0"/>
          </a:p>
        </p:txBody>
      </p:sp>
      <p:pic>
        <p:nvPicPr>
          <p:cNvPr id="3" name="Google Shape;389;p64">
            <a:extLst>
              <a:ext uri="{FF2B5EF4-FFF2-40B4-BE49-F238E27FC236}">
                <a16:creationId xmlns:a16="http://schemas.microsoft.com/office/drawing/2014/main" id="{8E4A2E4A-D4FF-414E-8489-F610AA21DAE4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771754" y="59605"/>
            <a:ext cx="1187051" cy="41135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378;p63">
            <a:extLst>
              <a:ext uri="{FF2B5EF4-FFF2-40B4-BE49-F238E27FC236}">
                <a16:creationId xmlns:a16="http://schemas.microsoft.com/office/drawing/2014/main" id="{48EFF4D6-3EDC-4940-8BE7-D3FEDAEC1677}"/>
              </a:ext>
            </a:extLst>
          </p:cNvPr>
          <p:cNvSpPr txBox="1"/>
          <p:nvPr/>
        </p:nvSpPr>
        <p:spPr>
          <a:xfrm>
            <a:off x="0" y="0"/>
            <a:ext cx="3281680" cy="511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776"/>
              </a:buClr>
              <a:buSzPts val="2800"/>
              <a:buFont typeface="Arial"/>
              <a:buNone/>
            </a:pPr>
            <a:r>
              <a:rPr lang="en-US" sz="2800" b="1" dirty="0">
                <a:solidFill>
                  <a:schemeClr val="tx1">
                    <a:lumMod val="95000"/>
                  </a:schemeClr>
                </a:solidFill>
                <a:sym typeface="Arial"/>
              </a:rPr>
              <a:t>EDA Continued</a:t>
            </a:r>
            <a:endParaRPr dirty="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24303E-F07D-4415-8CD4-B566DBC6CD96}"/>
              </a:ext>
            </a:extLst>
          </p:cNvPr>
          <p:cNvSpPr txBox="1"/>
          <p:nvPr/>
        </p:nvSpPr>
        <p:spPr>
          <a:xfrm>
            <a:off x="71120" y="798827"/>
            <a:ext cx="88876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IN" sz="1600" dirty="0">
                <a:solidFill>
                  <a:schemeClr val="tx1">
                    <a:lumMod val="95000"/>
                  </a:schemeClr>
                </a:solidFill>
              </a:rPr>
              <a:t>Descriptive Statistics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73E4D4-F955-4285-9587-CE4F958B13F7}"/>
              </a:ext>
            </a:extLst>
          </p:cNvPr>
          <p:cNvSpPr txBox="1"/>
          <p:nvPr/>
        </p:nvSpPr>
        <p:spPr>
          <a:xfrm>
            <a:off x="128157" y="3910379"/>
            <a:ext cx="88876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IN" sz="1600" dirty="0">
                <a:solidFill>
                  <a:schemeClr val="tx1">
                    <a:lumMod val="95000"/>
                  </a:schemeClr>
                </a:solidFill>
              </a:rPr>
              <a:t>Distribution plot (pm25)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D0FB66B-5204-4FCB-B5AB-F89D9B3510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667" y="4248933"/>
            <a:ext cx="8200664" cy="25766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1FE33C7-B544-4D0D-AD28-3023F00429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1680" y="1105127"/>
            <a:ext cx="1743075" cy="2805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41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5" grpId="0"/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389;p64">
            <a:extLst>
              <a:ext uri="{FF2B5EF4-FFF2-40B4-BE49-F238E27FC236}">
                <a16:creationId xmlns:a16="http://schemas.microsoft.com/office/drawing/2014/main" id="{80E74D8F-A7C0-44EF-8457-0BE00912B415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771754" y="59605"/>
            <a:ext cx="1187051" cy="41135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378;p63">
            <a:extLst>
              <a:ext uri="{FF2B5EF4-FFF2-40B4-BE49-F238E27FC236}">
                <a16:creationId xmlns:a16="http://schemas.microsoft.com/office/drawing/2014/main" id="{BD0AB7CE-0437-4542-9129-31C8D2476498}"/>
              </a:ext>
            </a:extLst>
          </p:cNvPr>
          <p:cNvSpPr txBox="1"/>
          <p:nvPr/>
        </p:nvSpPr>
        <p:spPr>
          <a:xfrm>
            <a:off x="0" y="0"/>
            <a:ext cx="3281680" cy="511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776"/>
              </a:buClr>
              <a:buSzPts val="2800"/>
              <a:buFont typeface="Arial"/>
              <a:buNone/>
            </a:pPr>
            <a:r>
              <a:rPr lang="en-US" sz="2800" b="1" dirty="0">
                <a:solidFill>
                  <a:schemeClr val="tx1">
                    <a:lumMod val="95000"/>
                  </a:schemeClr>
                </a:solidFill>
                <a:sym typeface="Arial"/>
              </a:rPr>
              <a:t>EDA Continued</a:t>
            </a:r>
            <a:endParaRPr dirty="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26D0CF-828D-4466-A7EE-FF0F5B1A654D}"/>
              </a:ext>
            </a:extLst>
          </p:cNvPr>
          <p:cNvSpPr txBox="1"/>
          <p:nvPr/>
        </p:nvSpPr>
        <p:spPr>
          <a:xfrm>
            <a:off x="91440" y="619760"/>
            <a:ext cx="89611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IN" sz="1600" dirty="0">
                <a:solidFill>
                  <a:schemeClr val="tx1">
                    <a:lumMod val="95000"/>
                  </a:schemeClr>
                </a:solidFill>
              </a:rPr>
              <a:t>Boxplot to identify outliers in the data (pm25).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063FFF-0BCA-47C1-A42A-60F1527E7498}"/>
              </a:ext>
            </a:extLst>
          </p:cNvPr>
          <p:cNvSpPr txBox="1"/>
          <p:nvPr/>
        </p:nvSpPr>
        <p:spPr>
          <a:xfrm>
            <a:off x="182880" y="3722164"/>
            <a:ext cx="89611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IN" sz="1600" dirty="0">
                <a:solidFill>
                  <a:schemeClr val="tx1">
                    <a:lumMod val="95000"/>
                  </a:schemeClr>
                </a:solidFill>
              </a:rPr>
              <a:t>Seasonal decompose to identify Trend, Seasonality and Residuals.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sz="1600" dirty="0">
              <a:solidFill>
                <a:schemeClr val="tx1">
                  <a:lumMod val="9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943810A-4E04-4AD2-A7BA-057E95C64B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840" y="4054162"/>
            <a:ext cx="6296025" cy="277040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54D9EFF-EFDE-4739-B1BB-D9204769F5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2932" y="1107110"/>
            <a:ext cx="5069840" cy="25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249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070F008-9ABF-4BCB-9295-104A037C67F2}"/>
              </a:ext>
            </a:extLst>
          </p:cNvPr>
          <p:cNvSpPr txBox="1"/>
          <p:nvPr/>
        </p:nvSpPr>
        <p:spPr>
          <a:xfrm>
            <a:off x="142240" y="81280"/>
            <a:ext cx="89204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tx1">
                    <a:lumMod val="95000"/>
                  </a:schemeClr>
                </a:solidFill>
              </a:rPr>
              <a:t>Basic line plot on original data. </a:t>
            </a:r>
            <a:endParaRPr lang="en-IN" sz="1600" dirty="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418FF6-2657-4B24-94D3-072443BAC7C4}"/>
              </a:ext>
            </a:extLst>
          </p:cNvPr>
          <p:cNvSpPr txBox="1"/>
          <p:nvPr/>
        </p:nvSpPr>
        <p:spPr>
          <a:xfrm>
            <a:off x="191428" y="3586480"/>
            <a:ext cx="8737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tx1">
                    <a:lumMod val="95000"/>
                  </a:schemeClr>
                </a:solidFill>
              </a:rPr>
              <a:t>ACF and PACF on original data.</a:t>
            </a:r>
            <a:endParaRPr lang="en-IN" sz="1600" dirty="0">
              <a:solidFill>
                <a:schemeClr val="tx1">
                  <a:lumMod val="95000"/>
                </a:schemeClr>
              </a:solidFill>
            </a:endParaRPr>
          </a:p>
        </p:txBody>
      </p:sp>
      <p:pic>
        <p:nvPicPr>
          <p:cNvPr id="8" name="Google Shape;333;p57">
            <a:extLst>
              <a:ext uri="{FF2B5EF4-FFF2-40B4-BE49-F238E27FC236}">
                <a16:creationId xmlns:a16="http://schemas.microsoft.com/office/drawing/2014/main" id="{D9EB60A2-D1E4-4C13-85E6-3F46BEC3B85F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700064" y="102559"/>
            <a:ext cx="1187051" cy="41135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621F5AF-B953-4A63-BBC7-AF94FA8FA7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080" y="553014"/>
            <a:ext cx="8117840" cy="303346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093144B-3F64-4B40-B568-451E895563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308" y="3925034"/>
            <a:ext cx="8117840" cy="2828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964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CCD3455-AA69-4294-BB49-0176A8EF8595}"/>
              </a:ext>
            </a:extLst>
          </p:cNvPr>
          <p:cNvSpPr txBox="1"/>
          <p:nvPr/>
        </p:nvSpPr>
        <p:spPr>
          <a:xfrm>
            <a:off x="203200" y="213360"/>
            <a:ext cx="8849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tx1">
                    <a:lumMod val="95000"/>
                  </a:schemeClr>
                </a:solidFill>
              </a:rPr>
              <a:t>Basic line plot on differenced data.</a:t>
            </a:r>
            <a:endParaRPr lang="en-IN" sz="1600" dirty="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4205A9-3176-49C9-823A-A3BAA0A2FDE7}"/>
              </a:ext>
            </a:extLst>
          </p:cNvPr>
          <p:cNvSpPr txBox="1"/>
          <p:nvPr/>
        </p:nvSpPr>
        <p:spPr>
          <a:xfrm>
            <a:off x="421640" y="3558455"/>
            <a:ext cx="84124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tx1">
                    <a:lumMod val="95000"/>
                  </a:schemeClr>
                </a:solidFill>
              </a:rPr>
              <a:t>ACF and PACF plots on differenced data.</a:t>
            </a:r>
            <a:endParaRPr lang="en-IN" sz="1600" dirty="0">
              <a:solidFill>
                <a:schemeClr val="tx1">
                  <a:lumMod val="95000"/>
                </a:schemeClr>
              </a:solidFill>
            </a:endParaRPr>
          </a:p>
        </p:txBody>
      </p:sp>
      <p:pic>
        <p:nvPicPr>
          <p:cNvPr id="8" name="Google Shape;333;p57">
            <a:extLst>
              <a:ext uri="{FF2B5EF4-FFF2-40B4-BE49-F238E27FC236}">
                <a16:creationId xmlns:a16="http://schemas.microsoft.com/office/drawing/2014/main" id="{151410D3-2520-44ED-8D32-90E899BF35C9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700064" y="102559"/>
            <a:ext cx="1187051" cy="411359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460719C-1560-4788-B713-88123524EA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640" y="551914"/>
            <a:ext cx="8275320" cy="29519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9563F8B-2CB0-4E7A-9D18-979B8A7E98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640" y="3897009"/>
            <a:ext cx="8275320" cy="2858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563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53D9CBF-184E-4FA4-A508-4DE95E5C099A}"/>
              </a:ext>
            </a:extLst>
          </p:cNvPr>
          <p:cNvSpPr txBox="1"/>
          <p:nvPr/>
        </p:nvSpPr>
        <p:spPr>
          <a:xfrm>
            <a:off x="238760" y="194878"/>
            <a:ext cx="88087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tx1">
                    <a:lumMod val="95000"/>
                  </a:schemeClr>
                </a:solidFill>
              </a:rPr>
              <a:t>Rolling Mean and rolling Standard Deviation on original data.</a:t>
            </a:r>
            <a:endParaRPr lang="en-IN" sz="1600" dirty="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FBBC58A-C056-42AD-ABC0-8AEE9F157447}"/>
              </a:ext>
            </a:extLst>
          </p:cNvPr>
          <p:cNvSpPr/>
          <p:nvPr/>
        </p:nvSpPr>
        <p:spPr>
          <a:xfrm>
            <a:off x="167640" y="3454192"/>
            <a:ext cx="880872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tx1">
                    <a:lumMod val="95000"/>
                  </a:schemeClr>
                </a:solidFill>
              </a:rPr>
              <a:t>Rolling Mean and rolling Standard Deviation on differenced data.</a:t>
            </a:r>
            <a:endParaRPr lang="en-IN" sz="1600" dirty="0">
              <a:solidFill>
                <a:schemeClr val="tx1">
                  <a:lumMod val="95000"/>
                </a:schemeClr>
              </a:solidFill>
            </a:endParaRPr>
          </a:p>
        </p:txBody>
      </p:sp>
      <p:pic>
        <p:nvPicPr>
          <p:cNvPr id="8" name="Google Shape;333;p57">
            <a:extLst>
              <a:ext uri="{FF2B5EF4-FFF2-40B4-BE49-F238E27FC236}">
                <a16:creationId xmlns:a16="http://schemas.microsoft.com/office/drawing/2014/main" id="{8B0EFD31-4289-42D5-99B9-7522641F763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789309" y="65432"/>
            <a:ext cx="1187051" cy="411359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3A57E8E-4CF5-4711-8CDA-9B5182716A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760" y="533432"/>
            <a:ext cx="8666480" cy="296029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1C2FA59-A770-4A2E-9143-6E4727CD03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760" y="3792746"/>
            <a:ext cx="8666480" cy="2960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871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F1CEB37-B558-4D3F-B0CA-228627C086FA}"/>
              </a:ext>
            </a:extLst>
          </p:cNvPr>
          <p:cNvSpPr txBox="1"/>
          <p:nvPr/>
        </p:nvSpPr>
        <p:spPr>
          <a:xfrm>
            <a:off x="177800" y="513918"/>
            <a:ext cx="8788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tx1"/>
              </a:buClr>
            </a:pPr>
            <a:r>
              <a:rPr lang="en-US" sz="1600" b="1" u="sng" dirty="0">
                <a:solidFill>
                  <a:schemeClr val="tx1">
                    <a:lumMod val="95000"/>
                  </a:schemeClr>
                </a:solidFill>
              </a:rPr>
              <a:t>Augmented Dickey Fuller Test to identify stationarity of the data statistically.</a:t>
            </a:r>
            <a:endParaRPr lang="en-IN" sz="1600" b="1" u="sng" dirty="0">
              <a:solidFill>
                <a:schemeClr val="tx1">
                  <a:lumMod val="95000"/>
                </a:schemeClr>
              </a:solidFill>
            </a:endParaRPr>
          </a:p>
        </p:txBody>
      </p:sp>
      <p:pic>
        <p:nvPicPr>
          <p:cNvPr id="5" name="Google Shape;333;p57">
            <a:extLst>
              <a:ext uri="{FF2B5EF4-FFF2-40B4-BE49-F238E27FC236}">
                <a16:creationId xmlns:a16="http://schemas.microsoft.com/office/drawing/2014/main" id="{19D2EC1F-C34E-442F-9F66-2B5E7B09593B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700064" y="102559"/>
            <a:ext cx="1187051" cy="411359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EBC3B50-32F8-4512-972A-43E6D6DF1AB8}"/>
              </a:ext>
            </a:extLst>
          </p:cNvPr>
          <p:cNvSpPr/>
          <p:nvPr/>
        </p:nvSpPr>
        <p:spPr>
          <a:xfrm>
            <a:off x="509751" y="1859340"/>
            <a:ext cx="8066689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6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ADF Test Statistic: : -15.458920116022599</a:t>
            </a:r>
          </a:p>
          <a:p>
            <a:endParaRPr lang="en-IN" sz="1600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  <a:p>
            <a:r>
              <a:rPr lang="en-IN" sz="16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P-Value : 2.7220291550048165e-28</a:t>
            </a:r>
          </a:p>
          <a:p>
            <a:endParaRPr lang="en-IN" sz="1600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  <a:p>
            <a:r>
              <a:rPr lang="en-IN" sz="16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#Lags Used : 26</a:t>
            </a:r>
          </a:p>
          <a:p>
            <a:endParaRPr lang="en-IN" sz="1600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  <a:p>
            <a:r>
              <a:rPr lang="en-IN" sz="16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No. of Observations Used : 2589</a:t>
            </a:r>
          </a:p>
          <a:p>
            <a:endParaRPr lang="en-IN" sz="1600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  <a:p>
            <a:endParaRPr lang="en-IN" sz="1600" dirty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en-IN" sz="1600" b="1" dirty="0">
                <a:solidFill>
                  <a:srgbClr val="92D050"/>
                </a:solidFill>
              </a:rPr>
              <a:t>Strong evidence against null hypothesis(Ho), reject null hypothesis. Data is stationary</a:t>
            </a:r>
          </a:p>
        </p:txBody>
      </p:sp>
    </p:spTree>
    <p:extLst>
      <p:ext uri="{BB962C8B-B14F-4D97-AF65-F5344CB8AC3E}">
        <p14:creationId xmlns:p14="http://schemas.microsoft.com/office/powerpoint/2010/main" val="4014125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65"/>
          <p:cNvSpPr txBox="1"/>
          <p:nvPr/>
        </p:nvSpPr>
        <p:spPr>
          <a:xfrm>
            <a:off x="3171008" y="2943398"/>
            <a:ext cx="3276089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chemeClr val="tx1">
                    <a:lumMod val="95000"/>
                  </a:schemeClr>
                </a:solidFill>
                <a:sym typeface="Arial"/>
              </a:rPr>
              <a:t>Model Building</a:t>
            </a:r>
            <a:endParaRPr dirty="0">
              <a:solidFill>
                <a:schemeClr val="tx1">
                  <a:lumMod val="95000"/>
                </a:schemeClr>
              </a:solidFill>
            </a:endParaRPr>
          </a:p>
        </p:txBody>
      </p:sp>
      <p:pic>
        <p:nvPicPr>
          <p:cNvPr id="395" name="Google Shape;395;p6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71754" y="49445"/>
            <a:ext cx="1187051" cy="4113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9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94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00CC0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C01DA9E-3D4E-4147-882C-95453DF4B0FB}"/>
              </a:ext>
            </a:extLst>
          </p:cNvPr>
          <p:cNvSpPr txBox="1"/>
          <p:nvPr/>
        </p:nvSpPr>
        <p:spPr>
          <a:xfrm>
            <a:off x="365760" y="720776"/>
            <a:ext cx="869696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tx1">
                    <a:lumMod val="95000"/>
                  </a:schemeClr>
                </a:solidFill>
              </a:rPr>
              <a:t>Grid Search to identify the best p, d, q values.</a:t>
            </a:r>
          </a:p>
          <a:p>
            <a:pPr>
              <a:buClr>
                <a:schemeClr val="tx1"/>
              </a:buClr>
            </a:pPr>
            <a:endParaRPr lang="en-US" sz="1600" dirty="0">
              <a:solidFill>
                <a:schemeClr val="tx1">
                  <a:lumMod val="95000"/>
                </a:schemeClr>
              </a:solidFill>
            </a:endParaRPr>
          </a:p>
          <a:p>
            <a:pPr>
              <a:buClr>
                <a:schemeClr val="tx1"/>
              </a:buClr>
            </a:pPr>
            <a:r>
              <a:rPr lang="en-US" sz="1600" dirty="0">
                <a:solidFill>
                  <a:schemeClr val="tx1">
                    <a:lumMod val="95000"/>
                  </a:schemeClr>
                </a:solidFill>
              </a:rPr>
              <a:t>     p = AR (Auto Regression) Order</a:t>
            </a:r>
          </a:p>
          <a:p>
            <a:pPr>
              <a:buClr>
                <a:schemeClr val="tx1"/>
              </a:buClr>
            </a:pPr>
            <a:endParaRPr lang="en-US" sz="1600" dirty="0">
              <a:solidFill>
                <a:schemeClr val="tx1">
                  <a:lumMod val="95000"/>
                </a:schemeClr>
              </a:solidFill>
            </a:endParaRPr>
          </a:p>
          <a:p>
            <a:pPr>
              <a:buClr>
                <a:schemeClr val="tx1"/>
              </a:buClr>
            </a:pPr>
            <a:r>
              <a:rPr lang="en-US" sz="1600" dirty="0">
                <a:solidFill>
                  <a:schemeClr val="tx1">
                    <a:lumMod val="95000"/>
                  </a:schemeClr>
                </a:solidFill>
              </a:rPr>
              <a:t>     d = Integration/Differencing Value</a:t>
            </a:r>
          </a:p>
          <a:p>
            <a:pPr>
              <a:buClr>
                <a:schemeClr val="tx1"/>
              </a:buClr>
            </a:pPr>
            <a:endParaRPr lang="en-US" sz="1600" dirty="0">
              <a:solidFill>
                <a:schemeClr val="tx1">
                  <a:lumMod val="95000"/>
                </a:schemeClr>
              </a:solidFill>
            </a:endParaRPr>
          </a:p>
          <a:p>
            <a:pPr>
              <a:buClr>
                <a:schemeClr val="tx1"/>
              </a:buClr>
            </a:pPr>
            <a:r>
              <a:rPr lang="en-US" sz="1600" dirty="0">
                <a:solidFill>
                  <a:schemeClr val="tx1">
                    <a:lumMod val="95000"/>
                  </a:schemeClr>
                </a:solidFill>
              </a:rPr>
              <a:t>     q = MA (Moving Average) Order</a:t>
            </a:r>
            <a:endParaRPr lang="en-IN" sz="1600" dirty="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268A24-975B-45A8-B333-F82431650741}"/>
              </a:ext>
            </a:extLst>
          </p:cNvPr>
          <p:cNvSpPr txBox="1"/>
          <p:nvPr/>
        </p:nvSpPr>
        <p:spPr>
          <a:xfrm>
            <a:off x="365760" y="5626266"/>
            <a:ext cx="86969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16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The best p, d, q order identified as (1,1,10) and P, D, Q as (1,1,1) with seasonality period m = 24.</a:t>
            </a:r>
            <a:endParaRPr lang="en-IN" sz="1600" b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6" name="Google Shape;333;p57">
            <a:extLst>
              <a:ext uri="{FF2B5EF4-FFF2-40B4-BE49-F238E27FC236}">
                <a16:creationId xmlns:a16="http://schemas.microsoft.com/office/drawing/2014/main" id="{ED39DB93-BB74-4782-A6A0-837ED42D3540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700064" y="102559"/>
            <a:ext cx="1187051" cy="411359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408;p66">
            <a:extLst>
              <a:ext uri="{FF2B5EF4-FFF2-40B4-BE49-F238E27FC236}">
                <a16:creationId xmlns:a16="http://schemas.microsoft.com/office/drawing/2014/main" id="{C1EC0D5F-9958-4EE7-A26B-34B1A6578DCE}"/>
              </a:ext>
            </a:extLst>
          </p:cNvPr>
          <p:cNvSpPr txBox="1"/>
          <p:nvPr/>
        </p:nvSpPr>
        <p:spPr>
          <a:xfrm>
            <a:off x="3154099" y="104489"/>
            <a:ext cx="2901261" cy="473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tx1">
                    <a:lumMod val="95000"/>
                  </a:schemeClr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Model - SARIMA</a:t>
            </a:r>
            <a:endParaRPr dirty="0">
              <a:solidFill>
                <a:schemeClr val="tx1">
                  <a:lumMod val="95000"/>
                </a:schemeClr>
              </a:solidFill>
            </a:endParaRP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B6B4DFA6-02B8-41FD-BBD7-32BC0176E4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9123572"/>
              </p:ext>
            </p:extLst>
          </p:nvPr>
        </p:nvGraphicFramePr>
        <p:xfrm>
          <a:off x="923984" y="2548536"/>
          <a:ext cx="1663700" cy="2946400"/>
        </p:xfrm>
        <a:graphic>
          <a:graphicData uri="http://schemas.openxmlformats.org/drawingml/2006/table">
            <a:tbl>
              <a:tblPr/>
              <a:tblGrid>
                <a:gridCol w="838200">
                  <a:extLst>
                    <a:ext uri="{9D8B030D-6E8A-4147-A177-3AD203B41FA5}">
                      <a16:colId xmlns:a16="http://schemas.microsoft.com/office/drawing/2014/main" val="3734874984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3876360376"/>
                    </a:ext>
                  </a:extLst>
                </a:gridCol>
              </a:tblGrid>
              <a:tr h="184150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ARIMA Order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RMSE Score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4777617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(0,0,0)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127.367804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6501045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(1,0,1)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124.4302043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813045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(4,1,4)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118.8306406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0840674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(0,1,1)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113.8217775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1142658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(0,1,2)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113.5472463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9193110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(0,1,3)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111.4671768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4642777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(0,1,4)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110.6839062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3849814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(0,1,0)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110.1114213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0257517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(3,0,3)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106.9544771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4131811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(2,1,2)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104.6660236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1919793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(2,1,3)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104.3356504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7453164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(3,1,5)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104.3061799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0240906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(3,1,4)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103.9753595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280555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(3,0,2)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102.56611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0378677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(4,1,3)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101.7104783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275895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5F50ECFE-63B5-4F3A-B537-FCC7423AAF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9386533"/>
              </p:ext>
            </p:extLst>
          </p:nvPr>
        </p:nvGraphicFramePr>
        <p:xfrm>
          <a:off x="3386138" y="2536658"/>
          <a:ext cx="1663700" cy="2946400"/>
        </p:xfrm>
        <a:graphic>
          <a:graphicData uri="http://schemas.openxmlformats.org/drawingml/2006/table">
            <a:tbl>
              <a:tblPr/>
              <a:tblGrid>
                <a:gridCol w="838200">
                  <a:extLst>
                    <a:ext uri="{9D8B030D-6E8A-4147-A177-3AD203B41FA5}">
                      <a16:colId xmlns:a16="http://schemas.microsoft.com/office/drawing/2014/main" val="3992789522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814210974"/>
                    </a:ext>
                  </a:extLst>
                </a:gridCol>
              </a:tblGrid>
              <a:tr h="184150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(2,1,5)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101.3900724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9621577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(3,1,6)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101.2029774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0292479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(2,1,6)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99.06400476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5195975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(2,1,7)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96.43425826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3203102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(2,1,8)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96.14680155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7994399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(2,1,9)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96.14680155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5267692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(3,1,9)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95.75495992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0199356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(3,1,11)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92.97409331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2016969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(0,1,5)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89.01819641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803757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(3,1,7)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88.75139414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6528057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(3,1,8)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88.1576289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8432598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(1,1,1)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87.90740267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9054361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(4,1,2)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87.79468548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1148114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(4,1,5)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87.04188283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1669469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(2,1,4)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84.95785116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7193491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(0,1,6)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84.89720055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3051680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BA73B55F-8E69-40ED-97F8-20116C5123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7043592"/>
              </p:ext>
            </p:extLst>
          </p:nvPr>
        </p:nvGraphicFramePr>
        <p:xfrm>
          <a:off x="5573208" y="2534435"/>
          <a:ext cx="1663700" cy="2762250"/>
        </p:xfrm>
        <a:graphic>
          <a:graphicData uri="http://schemas.openxmlformats.org/drawingml/2006/table">
            <a:tbl>
              <a:tblPr/>
              <a:tblGrid>
                <a:gridCol w="838200">
                  <a:extLst>
                    <a:ext uri="{9D8B030D-6E8A-4147-A177-3AD203B41FA5}">
                      <a16:colId xmlns:a16="http://schemas.microsoft.com/office/drawing/2014/main" val="2210812488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2742615073"/>
                    </a:ext>
                  </a:extLst>
                </a:gridCol>
              </a:tblGrid>
              <a:tr h="184150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(2,1,1)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84.70925409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938712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(1,1,5)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84.64261937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3445230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(1,1,6)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84.60618537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5301319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(1,1,7)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84.57177517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5814573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(3,1,2)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84.51159219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0558530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(1,1,8)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84.49980417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718074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(1,1,9)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84.49304681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2337868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(0,1,10)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84.1757741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8720876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(4,1,1)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84.16369354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3226363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(3,1,10)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83.98577375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7978510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(2,1,10)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83.77998773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2709384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(0,1,9)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83.77441598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1034372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(0,1,8)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83.5555517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8059480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(0,1,7)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83.55505067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2152738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(1,1,10)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83.45530452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19291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13569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58"/>
          <p:cNvSpPr txBox="1"/>
          <p:nvPr/>
        </p:nvSpPr>
        <p:spPr>
          <a:xfrm>
            <a:off x="-101600" y="160846"/>
            <a:ext cx="3507129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chemeClr val="tx1">
                    <a:lumMod val="9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800" b="1" u="sng" dirty="0">
                <a:solidFill>
                  <a:schemeClr val="tx1">
                    <a:lumMod val="95000"/>
                  </a:schemeClr>
                </a:solidFill>
                <a:sym typeface="Arial"/>
              </a:rPr>
              <a:t>Business Problem:</a:t>
            </a:r>
            <a:endParaRPr u="sng" dirty="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340" name="Google Shape;340;p58"/>
          <p:cNvSpPr txBox="1"/>
          <p:nvPr/>
        </p:nvSpPr>
        <p:spPr>
          <a:xfrm>
            <a:off x="-20236" y="3371330"/>
            <a:ext cx="8979041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tx1">
                    <a:lumMod val="95000"/>
                  </a:schemeClr>
                </a:solidFill>
                <a:latin typeface="Verdana"/>
                <a:ea typeface="Verdana"/>
                <a:cs typeface="Verdana"/>
                <a:sym typeface="Verdana"/>
              </a:rPr>
              <a:t>The objective of the analysis is to forecast Particulate Matter (PM) in air for next 24 Hours based on the available data. </a:t>
            </a:r>
            <a:endParaRPr sz="1600" dirty="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341" name="Google Shape;341;p58"/>
          <p:cNvSpPr txBox="1"/>
          <p:nvPr/>
        </p:nvSpPr>
        <p:spPr>
          <a:xfrm>
            <a:off x="-20236" y="1518274"/>
            <a:ext cx="7743463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342" name="Google Shape;342;p58"/>
          <p:cNvSpPr txBox="1"/>
          <p:nvPr/>
        </p:nvSpPr>
        <p:spPr>
          <a:xfrm>
            <a:off x="0" y="2614092"/>
            <a:ext cx="2569579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u="sng" dirty="0">
                <a:solidFill>
                  <a:schemeClr val="tx1">
                    <a:lumMod val="95000"/>
                  </a:schemeClr>
                </a:solidFill>
                <a:sym typeface="Century Gothic"/>
              </a:rPr>
              <a:t>Objective</a:t>
            </a:r>
            <a:r>
              <a:rPr lang="en-US" sz="2400" b="1" u="sng" dirty="0">
                <a:solidFill>
                  <a:schemeClr val="tx1">
                    <a:lumMod val="95000"/>
                  </a:schemeClr>
                </a:solidFill>
                <a:latin typeface="+mn-lt"/>
                <a:ea typeface="Century Gothic"/>
                <a:cs typeface="Century Gothic"/>
                <a:sym typeface="Century Gothic"/>
              </a:rPr>
              <a:t>:</a:t>
            </a:r>
            <a:endParaRPr sz="2400" u="sng" dirty="0">
              <a:solidFill>
                <a:schemeClr val="tx1">
                  <a:lumMod val="95000"/>
                </a:schemeClr>
              </a:solidFill>
              <a:latin typeface="+mn-lt"/>
            </a:endParaRPr>
          </a:p>
        </p:txBody>
      </p:sp>
      <p:pic>
        <p:nvPicPr>
          <p:cNvPr id="343" name="Google Shape;343;p5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71754" y="100245"/>
            <a:ext cx="1187051" cy="411359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58"/>
          <p:cNvSpPr txBox="1"/>
          <p:nvPr/>
        </p:nvSpPr>
        <p:spPr>
          <a:xfrm>
            <a:off x="0" y="856527"/>
            <a:ext cx="8620437" cy="778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1600" dirty="0">
                <a:solidFill>
                  <a:schemeClr val="tx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Particulate matter (PM ) has been recorded in Delhi to understand the air quality on an hourly basis for 4 months. Our objective is to forecast the data available.</a:t>
            </a:r>
            <a:endParaRPr sz="1600" dirty="0">
              <a:solidFill>
                <a:schemeClr val="tx1">
                  <a:lumMod val="9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3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39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44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41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42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40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9" grpId="0"/>
      <p:bldP spid="340" grpId="0"/>
      <p:bldP spid="341" grpId="0"/>
      <p:bldP spid="342" grpId="0"/>
      <p:bldP spid="34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333;p57">
            <a:extLst>
              <a:ext uri="{FF2B5EF4-FFF2-40B4-BE49-F238E27FC236}">
                <a16:creationId xmlns:a16="http://schemas.microsoft.com/office/drawing/2014/main" id="{484981DE-D27F-4CA5-91BC-2027815657C4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700064" y="102559"/>
            <a:ext cx="1187051" cy="411359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408;p66">
            <a:extLst>
              <a:ext uri="{FF2B5EF4-FFF2-40B4-BE49-F238E27FC236}">
                <a16:creationId xmlns:a16="http://schemas.microsoft.com/office/drawing/2014/main" id="{70659F71-62AC-482D-B029-8038C195ABCD}"/>
              </a:ext>
            </a:extLst>
          </p:cNvPr>
          <p:cNvSpPr txBox="1"/>
          <p:nvPr/>
        </p:nvSpPr>
        <p:spPr>
          <a:xfrm>
            <a:off x="3154099" y="104489"/>
            <a:ext cx="2931741" cy="5762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tx1">
                    <a:lumMod val="95000"/>
                  </a:schemeClr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Model - SARIMA</a:t>
            </a:r>
            <a:endParaRPr dirty="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CED5AC-6240-454C-9574-A38BA4374E8A}"/>
              </a:ext>
            </a:extLst>
          </p:cNvPr>
          <p:cNvSpPr txBox="1"/>
          <p:nvPr/>
        </p:nvSpPr>
        <p:spPr>
          <a:xfrm>
            <a:off x="314960" y="609600"/>
            <a:ext cx="85721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solidFill>
                  <a:schemeClr val="tx1"/>
                </a:solidFill>
              </a:rPr>
              <a:t>We have built SARIMA (Seasonal ARIMA) model with same p, d, q values as  in ARIMA i.e., (1,1,10) and we have identified the best (P,D,Q) values as (1,1,1) and m = 24.</a:t>
            </a:r>
          </a:p>
        </p:txBody>
      </p:sp>
      <p:sp>
        <p:nvSpPr>
          <p:cNvPr id="7" name="Google Shape;408;p66">
            <a:extLst>
              <a:ext uri="{FF2B5EF4-FFF2-40B4-BE49-F238E27FC236}">
                <a16:creationId xmlns:a16="http://schemas.microsoft.com/office/drawing/2014/main" id="{D03658A1-79BA-45C5-96EE-EA92010E0FDB}"/>
              </a:ext>
            </a:extLst>
          </p:cNvPr>
          <p:cNvSpPr txBox="1"/>
          <p:nvPr/>
        </p:nvSpPr>
        <p:spPr>
          <a:xfrm>
            <a:off x="2152504" y="1368851"/>
            <a:ext cx="4838991" cy="661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u="sng" dirty="0">
                <a:solidFill>
                  <a:schemeClr val="tx1">
                    <a:lumMod val="95000"/>
                  </a:schemeClr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SARIMA Model Summary</a:t>
            </a:r>
            <a:endParaRPr u="sng" dirty="0">
              <a:solidFill>
                <a:schemeClr val="tx1">
                  <a:lumMod val="95000"/>
                </a:scheme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18C7E4E-E842-4B33-9A0D-634824EACB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174" y="1834777"/>
            <a:ext cx="8615652" cy="4027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300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3" grpId="0"/>
      <p:bldP spid="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1916A97-4077-42C0-968A-50A31DEE91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318" y="1150443"/>
            <a:ext cx="8849360" cy="4557114"/>
          </a:xfrm>
          <a:prstGeom prst="rect">
            <a:avLst/>
          </a:prstGeom>
        </p:spPr>
      </p:pic>
      <p:sp>
        <p:nvSpPr>
          <p:cNvPr id="3" name="Google Shape;408;p66">
            <a:extLst>
              <a:ext uri="{FF2B5EF4-FFF2-40B4-BE49-F238E27FC236}">
                <a16:creationId xmlns:a16="http://schemas.microsoft.com/office/drawing/2014/main" id="{E7C7A0A4-1C51-4186-9211-8CC242CFF357}"/>
              </a:ext>
            </a:extLst>
          </p:cNvPr>
          <p:cNvSpPr txBox="1"/>
          <p:nvPr/>
        </p:nvSpPr>
        <p:spPr>
          <a:xfrm>
            <a:off x="2152503" y="393491"/>
            <a:ext cx="4838991" cy="661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tx1">
                    <a:lumMod val="95000"/>
                  </a:schemeClr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SARIMA Residual plot</a:t>
            </a:r>
            <a:endParaRPr dirty="0">
              <a:solidFill>
                <a:schemeClr val="tx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2379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44259B0-5AAC-431C-A52F-2D6F282FD8F7}"/>
              </a:ext>
            </a:extLst>
          </p:cNvPr>
          <p:cNvSpPr txBox="1"/>
          <p:nvPr/>
        </p:nvSpPr>
        <p:spPr>
          <a:xfrm>
            <a:off x="213360" y="284480"/>
            <a:ext cx="8676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chemeClr val="tx1">
                    <a:lumMod val="95000"/>
                  </a:schemeClr>
                </a:solidFill>
              </a:rPr>
              <a:t>Final Model by combining both Train and Test Data.</a:t>
            </a:r>
            <a:endParaRPr lang="en-IN" sz="1800" b="1" dirty="0">
              <a:solidFill>
                <a:schemeClr val="tx1">
                  <a:lumMod val="95000"/>
                </a:schemeClr>
              </a:solidFill>
            </a:endParaRPr>
          </a:p>
        </p:txBody>
      </p:sp>
      <p:pic>
        <p:nvPicPr>
          <p:cNvPr id="7" name="Google Shape;333;p57">
            <a:extLst>
              <a:ext uri="{FF2B5EF4-FFF2-40B4-BE49-F238E27FC236}">
                <a16:creationId xmlns:a16="http://schemas.microsoft.com/office/drawing/2014/main" id="{5A238385-9980-4147-A83B-C583B96A6617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700064" y="102559"/>
            <a:ext cx="1187051" cy="41135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1E791BF-085F-408A-BDD6-75F46CFBD3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733" y="1148080"/>
            <a:ext cx="8872534" cy="445008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59E5BF3-8952-4ECC-AB16-D27C3B320B8D}"/>
              </a:ext>
            </a:extLst>
          </p:cNvPr>
          <p:cNvSpPr txBox="1"/>
          <p:nvPr/>
        </p:nvSpPr>
        <p:spPr>
          <a:xfrm>
            <a:off x="271489" y="5989693"/>
            <a:ext cx="86969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tx1"/>
              </a:buClr>
            </a:pPr>
            <a:r>
              <a:rPr lang="en-US" sz="16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RMSE:  73.310</a:t>
            </a:r>
            <a:endParaRPr lang="en-IN" sz="1600" b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3537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333;p57">
            <a:extLst>
              <a:ext uri="{FF2B5EF4-FFF2-40B4-BE49-F238E27FC236}">
                <a16:creationId xmlns:a16="http://schemas.microsoft.com/office/drawing/2014/main" id="{206F9034-1623-42F7-896B-325FA260C0A2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700064" y="102559"/>
            <a:ext cx="1187051" cy="411359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40CF06E-F945-41A6-B113-7FC9194B6988}"/>
              </a:ext>
            </a:extLst>
          </p:cNvPr>
          <p:cNvSpPr txBox="1"/>
          <p:nvPr/>
        </p:nvSpPr>
        <p:spPr>
          <a:xfrm>
            <a:off x="256885" y="503758"/>
            <a:ext cx="873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tx1"/>
              </a:buClr>
            </a:pPr>
            <a:r>
              <a:rPr lang="en-US" sz="1800" b="1" dirty="0">
                <a:solidFill>
                  <a:schemeClr val="tx1">
                    <a:lumMod val="95000"/>
                  </a:schemeClr>
                </a:solidFill>
              </a:rPr>
              <a:t>Visualizing Forecasted Values</a:t>
            </a:r>
            <a:endParaRPr lang="en-IN" sz="1800" b="1" dirty="0">
              <a:solidFill>
                <a:schemeClr val="tx1">
                  <a:lumMod val="95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45C974-38B2-4C51-9F0C-8E469AB277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870" y="1195572"/>
            <a:ext cx="8854615" cy="4617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842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414;p67">
            <a:extLst>
              <a:ext uri="{FF2B5EF4-FFF2-40B4-BE49-F238E27FC236}">
                <a16:creationId xmlns:a16="http://schemas.microsoft.com/office/drawing/2014/main" id="{AB374DBF-7A71-47A6-906D-8B44FB216DE2}"/>
              </a:ext>
            </a:extLst>
          </p:cNvPr>
          <p:cNvSpPr txBox="1"/>
          <p:nvPr/>
        </p:nvSpPr>
        <p:spPr>
          <a:xfrm>
            <a:off x="1106224" y="-62481"/>
            <a:ext cx="6593840" cy="411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776"/>
              </a:buClr>
              <a:buSzPts val="2800"/>
              <a:buFont typeface="Arial"/>
              <a:buNone/>
            </a:pPr>
            <a:r>
              <a:rPr lang="en-US" sz="2800" b="1" dirty="0">
                <a:solidFill>
                  <a:schemeClr val="tx1">
                    <a:lumMod val="95000"/>
                  </a:schemeClr>
                </a:solidFill>
                <a:sym typeface="Arial"/>
              </a:rPr>
              <a:t>SARIMA Model Predictions</a:t>
            </a:r>
            <a:endParaRPr dirty="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EA88C45-08BA-4D96-A18D-5A30B53903BD}"/>
              </a:ext>
            </a:extLst>
          </p:cNvPr>
          <p:cNvSpPr txBox="1"/>
          <p:nvPr/>
        </p:nvSpPr>
        <p:spPr>
          <a:xfrm>
            <a:off x="2858824" y="348878"/>
            <a:ext cx="8696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chemeClr val="tx1">
                    <a:lumMod val="95000"/>
                  </a:schemeClr>
                </a:solidFill>
              </a:rPr>
              <a:t>Forecasted values for next 24 Hrs.</a:t>
            </a:r>
            <a:endParaRPr lang="en-IN" sz="1800" b="1" dirty="0">
              <a:solidFill>
                <a:schemeClr val="tx1">
                  <a:lumMod val="95000"/>
                </a:schemeClr>
              </a:solidFill>
            </a:endParaRPr>
          </a:p>
        </p:txBody>
      </p:sp>
      <p:pic>
        <p:nvPicPr>
          <p:cNvPr id="5" name="Google Shape;449;p71">
            <a:extLst>
              <a:ext uri="{FF2B5EF4-FFF2-40B4-BE49-F238E27FC236}">
                <a16:creationId xmlns:a16="http://schemas.microsoft.com/office/drawing/2014/main" id="{4A47345C-D270-46DC-980D-7E0D4F875E6C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771754" y="100245"/>
            <a:ext cx="1187051" cy="41135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FF187FA-7104-4266-8116-F7F90549FE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1253" y="749913"/>
            <a:ext cx="3367461" cy="607899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E5D049B-C792-4610-A2A7-727E6009C0A0}"/>
              </a:ext>
            </a:extLst>
          </p:cNvPr>
          <p:cNvSpPr txBox="1"/>
          <p:nvPr/>
        </p:nvSpPr>
        <p:spPr>
          <a:xfrm>
            <a:off x="-2025572" y="390905"/>
            <a:ext cx="8696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chemeClr val="tx1">
                    <a:lumMod val="95000"/>
                  </a:schemeClr>
                </a:solidFill>
              </a:rPr>
              <a:t>Last 24 Values of Dataset</a:t>
            </a:r>
            <a:endParaRPr lang="en-IN" sz="1800" b="1" dirty="0">
              <a:solidFill>
                <a:schemeClr val="tx1">
                  <a:lumMod val="95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1C757C-2544-4BD9-9AFB-558FC113A4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3091" y="749913"/>
            <a:ext cx="3221554" cy="6078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239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63E76C5-225B-4827-A2DD-5FB3D4141DEF}"/>
              </a:ext>
            </a:extLst>
          </p:cNvPr>
          <p:cNvSpPr/>
          <p:nvPr/>
        </p:nvSpPr>
        <p:spPr>
          <a:xfrm>
            <a:off x="2286000" y="617696"/>
            <a:ext cx="4572000" cy="738664"/>
          </a:xfrm>
          <a:prstGeom prst="rect">
            <a:avLst/>
          </a:prstGeom>
        </p:spPr>
        <p:txBody>
          <a:bodyPr anchor="t">
            <a:spAutoFit/>
          </a:bodyPr>
          <a:lstStyle/>
          <a:p>
            <a:pPr algn="ctr"/>
            <a:r>
              <a:rPr lang="en-US" sz="2800" b="1" dirty="0">
                <a:solidFill>
                  <a:schemeClr val="tx1">
                    <a:lumMod val="95000"/>
                  </a:schemeClr>
                </a:solidFill>
              </a:rPr>
              <a:t>Model Deployment</a:t>
            </a:r>
          </a:p>
          <a:p>
            <a:pPr lvl="0"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F4E800-6E0E-4F39-9F1F-785B0060E09C}"/>
              </a:ext>
            </a:extLst>
          </p:cNvPr>
          <p:cNvSpPr txBox="1"/>
          <p:nvPr/>
        </p:nvSpPr>
        <p:spPr>
          <a:xfrm>
            <a:off x="223520" y="1255514"/>
            <a:ext cx="8696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800" dirty="0">
                <a:solidFill>
                  <a:schemeClr val="tx1"/>
                </a:solidFill>
              </a:rPr>
              <a:t>Model deployment is done through Flask on Google Cloud Platform.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E6D278-22F9-4E35-9C33-0AFEC0AB67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7505" y="1893332"/>
            <a:ext cx="5329310" cy="4867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499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70"/>
          <p:cNvSpPr txBox="1"/>
          <p:nvPr/>
        </p:nvSpPr>
        <p:spPr>
          <a:xfrm>
            <a:off x="90782" y="204324"/>
            <a:ext cx="8697618" cy="31738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chemeClr val="tx1"/>
                </a:solidFill>
                <a:sym typeface="Arial"/>
              </a:rPr>
              <a:t>Challenges faced?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800" b="1" dirty="0">
              <a:solidFill>
                <a:schemeClr val="tx1"/>
              </a:solidFill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tx1"/>
                </a:solidFill>
              </a:rPr>
              <a:t>There were 243 dates missing in the dataset, for timeseries forecasting the data should be in a series.</a:t>
            </a: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tx1"/>
                </a:solidFill>
                <a:sym typeface="Arial"/>
              </a:rPr>
              <a:t>Missing Values </a:t>
            </a:r>
            <a:r>
              <a:rPr lang="en-US" sz="1600" dirty="0">
                <a:solidFill>
                  <a:schemeClr val="tx1"/>
                </a:solidFill>
              </a:rPr>
              <a:t>Imputation.</a:t>
            </a: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tx1"/>
                </a:solidFill>
                <a:sym typeface="Arial"/>
              </a:rPr>
              <a:t>Deployment on Heroku platform.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tx1"/>
              </a:solidFill>
            </a:endParaRPr>
          </a:p>
        </p:txBody>
      </p:sp>
      <p:pic>
        <p:nvPicPr>
          <p:cNvPr id="442" name="Google Shape;442;p7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71754" y="100245"/>
            <a:ext cx="1187051" cy="411359"/>
          </a:xfrm>
          <a:prstGeom prst="rect">
            <a:avLst/>
          </a:prstGeom>
          <a:noFill/>
          <a:ln>
            <a:noFill/>
          </a:ln>
        </p:spPr>
      </p:pic>
      <p:sp>
        <p:nvSpPr>
          <p:cNvPr id="443" name="Google Shape;443;p70"/>
          <p:cNvSpPr txBox="1"/>
          <p:nvPr/>
        </p:nvSpPr>
        <p:spPr>
          <a:xfrm>
            <a:off x="90782" y="3479800"/>
            <a:ext cx="8697618" cy="31738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chemeClr val="tx1"/>
                </a:solidFill>
                <a:sym typeface="Arial"/>
              </a:rPr>
              <a:t>How did you overcome?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800" b="1" dirty="0">
              <a:solidFill>
                <a:schemeClr val="tx1"/>
              </a:solidFill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tx1"/>
                </a:solidFill>
                <a:sym typeface="Arial"/>
              </a:rPr>
              <a:t>Resampled the dataset to fill the missing dates.</a:t>
            </a: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tx1"/>
                </a:solidFill>
                <a:sym typeface="Arial"/>
              </a:rPr>
              <a:t>As the </a:t>
            </a:r>
            <a:r>
              <a:rPr lang="en-US" sz="1600" dirty="0">
                <a:solidFill>
                  <a:schemeClr val="tx1"/>
                </a:solidFill>
              </a:rPr>
              <a:t>values in the dataset are fluctuating more, we tried different imputation techniques, but there was no satisfactory results. Hence, finally we decided to go with month wise hourly mean imputation.</a:t>
            </a: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tx1"/>
                </a:solidFill>
              </a:rPr>
              <a:t>Model deployment on Heroku platform was a challenge, as we need to go through Github. Unfortunately in Github we can upload a file size of less than 25MB, but our Pickle file is around 1.3GB. So finally we decided to with Google Cloud Platform.</a:t>
            </a:r>
            <a:endParaRPr lang="en-US" sz="1600" dirty="0">
              <a:solidFill>
                <a:schemeClr val="tx1"/>
              </a:solidFill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4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4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43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00CC0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1" grpId="0"/>
      <p:bldP spid="44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71"/>
          <p:cNvSpPr txBox="1"/>
          <p:nvPr/>
        </p:nvSpPr>
        <p:spPr>
          <a:xfrm>
            <a:off x="3599331" y="3137647"/>
            <a:ext cx="2025965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chemeClr val="tx1"/>
                </a:solidFill>
                <a:sym typeface="Arial"/>
              </a:rPr>
              <a:t>Thank you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449" name="Google Shape;449;p7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71754" y="100245"/>
            <a:ext cx="1187051" cy="4113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4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48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00990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9" name="Google Shape;349;p5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71754" y="100245"/>
            <a:ext cx="1187051" cy="411359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59"/>
          <p:cNvSpPr txBox="1"/>
          <p:nvPr/>
        </p:nvSpPr>
        <p:spPr>
          <a:xfrm>
            <a:off x="370390" y="266218"/>
            <a:ext cx="6134581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chemeClr val="tx1">
                    <a:lumMod val="95000"/>
                  </a:schemeClr>
                </a:solidFill>
                <a:sym typeface="Arial"/>
              </a:rPr>
              <a:t>Project Architecture / Project Flow</a:t>
            </a:r>
            <a:endParaRPr dirty="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3CB7360-920C-439D-924D-57A83F07BA28}"/>
              </a:ext>
            </a:extLst>
          </p:cNvPr>
          <p:cNvSpPr/>
          <p:nvPr/>
        </p:nvSpPr>
        <p:spPr>
          <a:xfrm>
            <a:off x="35592" y="739878"/>
            <a:ext cx="2489519" cy="262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IN" b="1" u="sng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Data Exploration</a:t>
            </a:r>
            <a:endParaRPr lang="en-IN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IN" dirty="0"/>
              <a:t>Dataset: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IN" dirty="0"/>
              <a:t>Rows: 2376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IN" dirty="0"/>
              <a:t>Columns: 3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IN" dirty="0"/>
              <a:t>Missing Values: 80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IN" dirty="0"/>
              <a:t>Missing Dates: 243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C96E989-DFE1-41D4-B085-2114E3A3C8CB}"/>
              </a:ext>
            </a:extLst>
          </p:cNvPr>
          <p:cNvSpPr/>
          <p:nvPr/>
        </p:nvSpPr>
        <p:spPr>
          <a:xfrm>
            <a:off x="3327241" y="739878"/>
            <a:ext cx="2489518" cy="262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IN" b="1" u="sng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EDA and </a:t>
            </a:r>
            <a:r>
              <a:rPr lang="en-IN" b="1" u="sng" dirty="0" err="1">
                <a:solidFill>
                  <a:schemeClr val="accent4">
                    <a:lumMod val="40000"/>
                    <a:lumOff val="60000"/>
                  </a:schemeClr>
                </a:solidFill>
              </a:rPr>
              <a:t>Visulization</a:t>
            </a:r>
            <a:endParaRPr lang="en-IN" b="1" u="sng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IN" dirty="0"/>
              <a:t>Removed 1st Row as it is the description of dataset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IN" dirty="0"/>
              <a:t>Removed 3rd Column as it is not having any values.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IN" dirty="0"/>
              <a:t>Basic Line plot.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IN" dirty="0"/>
              <a:t>Seasonal Decompose.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IN" dirty="0"/>
              <a:t>Heat Maps.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IN" dirty="0"/>
              <a:t>Box – Whisker plots.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IN" dirty="0"/>
              <a:t>ACF and PACF Plots.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IN" dirty="0">
              <a:solidFill>
                <a:srgbClr val="002060"/>
              </a:solidFill>
            </a:endParaRPr>
          </a:p>
          <a:p>
            <a:pPr algn="ctr"/>
            <a:endParaRPr lang="en-IN" b="1" u="sng" dirty="0"/>
          </a:p>
          <a:p>
            <a:pPr algn="ctr"/>
            <a:endParaRPr lang="en-IN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492DBD6-5531-4EF1-AEF9-AF609D8ACA3A}"/>
              </a:ext>
            </a:extLst>
          </p:cNvPr>
          <p:cNvSpPr/>
          <p:nvPr/>
        </p:nvSpPr>
        <p:spPr>
          <a:xfrm>
            <a:off x="6572652" y="690318"/>
            <a:ext cx="2489517" cy="262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IN" b="1" u="sng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Data </a:t>
            </a:r>
            <a:r>
              <a:rPr lang="en-IN" b="1" u="sng" dirty="0" err="1">
                <a:solidFill>
                  <a:schemeClr val="accent4">
                    <a:lumMod val="40000"/>
                    <a:lumOff val="60000"/>
                  </a:schemeClr>
                </a:solidFill>
              </a:rPr>
              <a:t>Preprocessing</a:t>
            </a:r>
            <a:endParaRPr lang="en-IN" b="1" u="sng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IN" dirty="0"/>
              <a:t>Resampled data to fill missing dates, after resampling no. of rows are 2167.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IN" dirty="0"/>
              <a:t>Missing values are imputed with month wise hourly mean.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IN" dirty="0"/>
              <a:t>AD-Fuller Test to confirm stationarity of data.</a:t>
            </a:r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endParaRPr lang="en-IN" b="1" u="sng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47BFC35-9E29-4241-9598-AE5161E4B3A1}"/>
              </a:ext>
            </a:extLst>
          </p:cNvPr>
          <p:cNvSpPr/>
          <p:nvPr/>
        </p:nvSpPr>
        <p:spPr>
          <a:xfrm>
            <a:off x="6573873" y="4002715"/>
            <a:ext cx="2488296" cy="26180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IN" b="1" u="sng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Model Building</a:t>
            </a:r>
          </a:p>
          <a:p>
            <a:pPr algn="ctr"/>
            <a:r>
              <a:rPr lang="en-IN" dirty="0"/>
              <a:t>Linear models</a:t>
            </a:r>
          </a:p>
          <a:p>
            <a:pPr algn="ctr"/>
            <a:r>
              <a:rPr lang="en-IN" dirty="0"/>
              <a:t>Smoothing models</a:t>
            </a:r>
          </a:p>
          <a:p>
            <a:pPr algn="ctr"/>
            <a:r>
              <a:rPr lang="en-IN" dirty="0"/>
              <a:t>ARIMA</a:t>
            </a:r>
          </a:p>
          <a:p>
            <a:pPr algn="ctr"/>
            <a:r>
              <a:rPr lang="en-IN" dirty="0"/>
              <a:t>SARIMA</a:t>
            </a:r>
          </a:p>
          <a:p>
            <a:pPr algn="ctr"/>
            <a:endParaRPr lang="en-IN" dirty="0"/>
          </a:p>
          <a:p>
            <a:pPr algn="ctr"/>
            <a:r>
              <a:rPr lang="en-IN" dirty="0"/>
              <a:t>Decided to go with SARIMA as the RMSE is least compared to other models.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FFC078E-84AA-4F9E-B8D3-EE530101D682}"/>
              </a:ext>
            </a:extLst>
          </p:cNvPr>
          <p:cNvSpPr/>
          <p:nvPr/>
        </p:nvSpPr>
        <p:spPr>
          <a:xfrm>
            <a:off x="3327241" y="4050237"/>
            <a:ext cx="2489518" cy="25704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IN" b="1" u="sng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Model Performance</a:t>
            </a:r>
          </a:p>
          <a:p>
            <a:pPr algn="ctr"/>
            <a:r>
              <a:rPr lang="en-IN" b="1" u="sng" dirty="0"/>
              <a:t>RMSE Values</a:t>
            </a:r>
            <a:endParaRPr lang="en-IN" dirty="0"/>
          </a:p>
          <a:p>
            <a:pPr algn="ctr"/>
            <a:r>
              <a:rPr lang="en-IN" dirty="0"/>
              <a:t>1. Quadratic model with Additive seasonality: </a:t>
            </a:r>
            <a:r>
              <a:rPr lang="en-IN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73.56</a:t>
            </a:r>
          </a:p>
          <a:p>
            <a:pPr algn="ctr"/>
            <a:endParaRPr lang="en-IN" dirty="0"/>
          </a:p>
          <a:p>
            <a:pPr algn="ctr"/>
            <a:r>
              <a:rPr lang="en-IN" dirty="0"/>
              <a:t>2. Simple Exponential Model: </a:t>
            </a:r>
            <a:r>
              <a:rPr lang="en-IN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84.27</a:t>
            </a:r>
          </a:p>
          <a:p>
            <a:pPr algn="ctr"/>
            <a:endParaRPr lang="en-IN" b="1" dirty="0"/>
          </a:p>
          <a:p>
            <a:pPr algn="ctr"/>
            <a:r>
              <a:rPr lang="en-IN" dirty="0"/>
              <a:t>3. ARIMA: </a:t>
            </a:r>
            <a:r>
              <a:rPr lang="en-IN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83.45</a:t>
            </a:r>
          </a:p>
          <a:p>
            <a:pPr algn="ctr"/>
            <a:endParaRPr lang="en-IN" b="1" dirty="0"/>
          </a:p>
          <a:p>
            <a:pPr algn="ctr"/>
            <a:r>
              <a:rPr lang="en-IN" dirty="0"/>
              <a:t>4. SARIMA: </a:t>
            </a:r>
            <a:r>
              <a:rPr lang="en-IN" b="1" dirty="0">
                <a:solidFill>
                  <a:srgbClr val="00B050"/>
                </a:solidFill>
              </a:rPr>
              <a:t>73.31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22C0CA1-D767-4764-96AD-A076D63EF456}"/>
              </a:ext>
            </a:extLst>
          </p:cNvPr>
          <p:cNvSpPr/>
          <p:nvPr/>
        </p:nvSpPr>
        <p:spPr>
          <a:xfrm>
            <a:off x="35592" y="4031718"/>
            <a:ext cx="2489518" cy="25704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IN" b="1" u="sng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Deployment</a:t>
            </a:r>
          </a:p>
          <a:p>
            <a:pPr algn="ctr"/>
            <a:endParaRPr lang="en-IN" b="1" u="sng" dirty="0"/>
          </a:p>
          <a:p>
            <a:pPr algn="ctr"/>
            <a:r>
              <a:rPr lang="en-IN" dirty="0"/>
              <a:t>Model deployment done through Flask on Google Cloud Platform.</a:t>
            </a: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E9B1C649-4222-4F14-9B69-DDCE4819D948}"/>
              </a:ext>
            </a:extLst>
          </p:cNvPr>
          <p:cNvSpPr/>
          <p:nvPr/>
        </p:nvSpPr>
        <p:spPr>
          <a:xfrm>
            <a:off x="2639029" y="1957577"/>
            <a:ext cx="561652" cy="3589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7D4A4BE1-1816-452F-AE6B-749FB9D29CE5}"/>
              </a:ext>
            </a:extLst>
          </p:cNvPr>
          <p:cNvSpPr/>
          <p:nvPr/>
        </p:nvSpPr>
        <p:spPr>
          <a:xfrm>
            <a:off x="5955439" y="1957576"/>
            <a:ext cx="561652" cy="3589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7D90EFBA-FBC9-4FB8-ABA9-4523F26A8CEF}"/>
              </a:ext>
            </a:extLst>
          </p:cNvPr>
          <p:cNvSpPr/>
          <p:nvPr/>
        </p:nvSpPr>
        <p:spPr>
          <a:xfrm rot="5400000">
            <a:off x="7490928" y="3477086"/>
            <a:ext cx="561652" cy="3589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022AB008-6110-4808-AD29-EB206D00324A}"/>
              </a:ext>
            </a:extLst>
          </p:cNvPr>
          <p:cNvSpPr/>
          <p:nvPr/>
        </p:nvSpPr>
        <p:spPr>
          <a:xfrm rot="10800000">
            <a:off x="5943319" y="4952813"/>
            <a:ext cx="561652" cy="3589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DF8B21BD-75CA-41F4-B5F2-2FCF38E0F1D4}"/>
              </a:ext>
            </a:extLst>
          </p:cNvPr>
          <p:cNvSpPr/>
          <p:nvPr/>
        </p:nvSpPr>
        <p:spPr>
          <a:xfrm rot="10800000">
            <a:off x="2639029" y="4952813"/>
            <a:ext cx="561652" cy="3589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50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0" grpId="0"/>
      <p:bldP spid="2" grpId="0" animBg="1"/>
      <p:bldP spid="5" grpId="0" animBg="1"/>
      <p:bldP spid="7" grpId="0" animBg="1"/>
      <p:bldP spid="9" grpId="0" animBg="1"/>
      <p:bldP spid="13" grpId="0" animBg="1"/>
      <p:bldP spid="15" grpId="0" animBg="1"/>
      <p:bldP spid="17" grpId="0" animBg="1"/>
      <p:bldP spid="18" grpId="0" animBg="1"/>
      <p:bldP spid="19" grpId="0" animBg="1"/>
      <p:bldP spid="20" grpId="0" animBg="1"/>
      <p:bldP spid="2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60"/>
          <p:cNvSpPr txBox="1"/>
          <p:nvPr/>
        </p:nvSpPr>
        <p:spPr>
          <a:xfrm>
            <a:off x="1354237" y="2842266"/>
            <a:ext cx="6435525" cy="95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chemeClr val="tx1">
                    <a:lumMod val="95000"/>
                  </a:schemeClr>
                </a:solidFill>
                <a:sym typeface="Arial"/>
              </a:rPr>
              <a:t>Exploratory Data Analysis (EDA)</a:t>
            </a:r>
            <a:endParaRPr dirty="0">
              <a:solidFill>
                <a:schemeClr val="tx1">
                  <a:lumMod val="95000"/>
                </a:schemeClr>
              </a:solidFill>
            </a:endParaRPr>
          </a:p>
        </p:txBody>
      </p:sp>
      <p:pic>
        <p:nvPicPr>
          <p:cNvPr id="356" name="Google Shape;356;p6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71754" y="100245"/>
            <a:ext cx="1187051" cy="4113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61"/>
          <p:cNvSpPr txBox="1"/>
          <p:nvPr/>
        </p:nvSpPr>
        <p:spPr>
          <a:xfrm>
            <a:off x="0" y="0"/>
            <a:ext cx="3020992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chemeClr val="tx1">
                    <a:lumMod val="95000"/>
                  </a:schemeClr>
                </a:solidFill>
                <a:sym typeface="Arial"/>
              </a:rPr>
              <a:t>Data set details</a:t>
            </a:r>
            <a:endParaRPr dirty="0">
              <a:solidFill>
                <a:schemeClr val="tx1">
                  <a:lumMod val="95000"/>
                </a:schemeClr>
              </a:solidFill>
            </a:endParaRPr>
          </a:p>
        </p:txBody>
      </p:sp>
      <p:pic>
        <p:nvPicPr>
          <p:cNvPr id="363" name="Google Shape;363;p6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71754" y="100245"/>
            <a:ext cx="1187051" cy="411359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61"/>
          <p:cNvSpPr txBox="1"/>
          <p:nvPr/>
        </p:nvSpPr>
        <p:spPr>
          <a:xfrm>
            <a:off x="0" y="527576"/>
            <a:ext cx="8875681" cy="20327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dirty="0">
                <a:solidFill>
                  <a:schemeClr val="tx1">
                    <a:lumMod val="95000"/>
                  </a:schemeClr>
                </a:solidFill>
              </a:rPr>
              <a:t>Dataset:</a:t>
            </a:r>
          </a:p>
          <a:p>
            <a:pPr lvl="0"/>
            <a:r>
              <a:rPr lang="en-US" dirty="0">
                <a:solidFill>
                  <a:schemeClr val="tx1">
                    <a:lumMod val="95000"/>
                  </a:schemeClr>
                </a:solidFill>
              </a:rPr>
              <a:t>No. of Rows = 2376</a:t>
            </a:r>
          </a:p>
          <a:p>
            <a:pPr lvl="0"/>
            <a:r>
              <a:rPr lang="en-US" dirty="0">
                <a:solidFill>
                  <a:schemeClr val="tx1">
                    <a:lumMod val="95000"/>
                  </a:schemeClr>
                </a:solidFill>
              </a:rPr>
              <a:t>No. of Columns = 3</a:t>
            </a:r>
          </a:p>
          <a:p>
            <a:pPr lvl="0"/>
            <a:endParaRPr lang="en-US" dirty="0">
              <a:solidFill>
                <a:schemeClr val="tx1">
                  <a:lumMod val="95000"/>
                </a:schemeClr>
              </a:solidFill>
            </a:endParaRPr>
          </a:p>
          <a:p>
            <a:pPr lvl="0"/>
            <a:r>
              <a:rPr lang="en-US" b="1" dirty="0">
                <a:solidFill>
                  <a:schemeClr val="tx1">
                    <a:lumMod val="95000"/>
                  </a:schemeClr>
                </a:solidFill>
              </a:rPr>
              <a:t>Column 1: Date</a:t>
            </a:r>
            <a:r>
              <a:rPr lang="en-US" dirty="0">
                <a:solidFill>
                  <a:schemeClr val="tx1">
                    <a:lumMod val="95000"/>
                  </a:schemeClr>
                </a:solidFill>
              </a:rPr>
              <a:t> – Contains dates from 01-01-2018 00:00:00 to 20-04-2018 00:00:00</a:t>
            </a:r>
          </a:p>
          <a:p>
            <a:pPr lvl="0"/>
            <a:endParaRPr lang="en-US" b="1" dirty="0">
              <a:solidFill>
                <a:schemeClr val="tx1">
                  <a:lumMod val="95000"/>
                </a:schemeClr>
              </a:solidFill>
            </a:endParaRPr>
          </a:p>
          <a:p>
            <a:pPr lvl="0"/>
            <a:r>
              <a:rPr lang="en-US" b="1" dirty="0">
                <a:solidFill>
                  <a:schemeClr val="tx1">
                    <a:lumMod val="95000"/>
                  </a:schemeClr>
                </a:solidFill>
              </a:rPr>
              <a:t>Column 2: PM25</a:t>
            </a:r>
            <a:r>
              <a:rPr lang="en-US" dirty="0">
                <a:solidFill>
                  <a:schemeClr val="tx1">
                    <a:lumMod val="95000"/>
                  </a:schemeClr>
                </a:solidFill>
              </a:rPr>
              <a:t> refers to atmospheric particulate matter (PM) that have a diameter of less than 2.5 micrometers, which is about 3% the diameter of a human hair and usually seen through a microscope.</a:t>
            </a:r>
          </a:p>
          <a:p>
            <a:pPr lvl="0"/>
            <a:endParaRPr lang="en-US" dirty="0">
              <a:solidFill>
                <a:schemeClr val="tx1">
                  <a:lumMod val="95000"/>
                </a:schemeClr>
              </a:solidFill>
            </a:endParaRPr>
          </a:p>
          <a:p>
            <a:pPr lvl="0"/>
            <a:r>
              <a:rPr lang="en-US" b="1" dirty="0">
                <a:solidFill>
                  <a:schemeClr val="tx1">
                    <a:lumMod val="95000"/>
                  </a:schemeClr>
                </a:solidFill>
              </a:rPr>
              <a:t>Column 3: Unnamed - </a:t>
            </a:r>
            <a:r>
              <a:rPr lang="en-US" dirty="0">
                <a:solidFill>
                  <a:schemeClr val="tx1">
                    <a:lumMod val="95000"/>
                  </a:schemeClr>
                </a:solidFill>
              </a:rPr>
              <a:t> There is only one value in the column which is of no use. </a:t>
            </a:r>
          </a:p>
          <a:p>
            <a:pPr lvl="0"/>
            <a:endParaRPr dirty="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365" name="Google Shape;365;p61"/>
          <p:cNvSpPr txBox="1"/>
          <p:nvPr/>
        </p:nvSpPr>
        <p:spPr>
          <a:xfrm>
            <a:off x="185202" y="1018830"/>
            <a:ext cx="8053800" cy="12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DAB3ADA-7EAC-48D9-92E6-CA5D86A243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480" y="3051573"/>
            <a:ext cx="8199120" cy="252412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C8E5B73-F6F2-44B4-9425-2CC7314F8B98}"/>
              </a:ext>
            </a:extLst>
          </p:cNvPr>
          <p:cNvSpPr txBox="1"/>
          <p:nvPr/>
        </p:nvSpPr>
        <p:spPr>
          <a:xfrm>
            <a:off x="185202" y="6085840"/>
            <a:ext cx="84711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u="sng" dirty="0">
                <a:solidFill>
                  <a:schemeClr val="tx1"/>
                </a:solidFill>
              </a:rPr>
              <a:t>Source :- IMD - India Meteorological Department  http://www.imd.gov.in/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6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61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6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64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65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1" grpId="0"/>
      <p:bldP spid="364" grpId="0"/>
      <p:bldP spid="365" grpId="0"/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70;p62">
            <a:extLst>
              <a:ext uri="{FF2B5EF4-FFF2-40B4-BE49-F238E27FC236}">
                <a16:creationId xmlns:a16="http://schemas.microsoft.com/office/drawing/2014/main" id="{B4FED5C7-8EBB-4CFD-9BF6-55973F889FD2}"/>
              </a:ext>
            </a:extLst>
          </p:cNvPr>
          <p:cNvSpPr txBox="1"/>
          <p:nvPr/>
        </p:nvSpPr>
        <p:spPr>
          <a:xfrm>
            <a:off x="0" y="0"/>
            <a:ext cx="8503149" cy="858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776"/>
              </a:buClr>
              <a:buSzPts val="28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tx1">
                    <a:lumMod val="95000"/>
                  </a:schemeClr>
                </a:solidFill>
                <a:sym typeface="Arial"/>
              </a:rPr>
              <a:t> Exploratory Data Analysis (EDA)</a:t>
            </a:r>
            <a:endParaRPr dirty="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3" name="Google Shape;371;p62">
            <a:extLst>
              <a:ext uri="{FF2B5EF4-FFF2-40B4-BE49-F238E27FC236}">
                <a16:creationId xmlns:a16="http://schemas.microsoft.com/office/drawing/2014/main" id="{5E3CF271-E1BA-467A-8744-CA3BD3C1CB1D}"/>
              </a:ext>
            </a:extLst>
          </p:cNvPr>
          <p:cNvSpPr/>
          <p:nvPr/>
        </p:nvSpPr>
        <p:spPr>
          <a:xfrm>
            <a:off x="139808" y="611848"/>
            <a:ext cx="8533972" cy="605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5623"/>
              </a:buClr>
              <a:buSzPts val="1600"/>
            </a:pPr>
            <a:endParaRPr dirty="0"/>
          </a:p>
          <a:p>
            <a:pPr marL="457200" marR="0" lvl="1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600" b="1" u="sng" dirty="0">
                <a:solidFill>
                  <a:schemeClr val="tx1"/>
                </a:solidFill>
                <a:latin typeface="Verdana"/>
                <a:ea typeface="Verdana"/>
                <a:cs typeface="Verdana"/>
                <a:sym typeface="Verdana"/>
              </a:rPr>
              <a:t>Dataset info:</a:t>
            </a:r>
          </a:p>
          <a:p>
            <a:pPr marL="457200" marR="0" lvl="1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IN" sz="1600" b="1" u="sng" strike="noStrike" cap="none" dirty="0">
              <a:solidFill>
                <a:schemeClr val="tx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marR="0" lvl="1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strike="noStrike" cap="none" dirty="0">
              <a:solidFill>
                <a:schemeClr val="tx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4" name="Google Shape;372;p62">
            <a:extLst>
              <a:ext uri="{FF2B5EF4-FFF2-40B4-BE49-F238E27FC236}">
                <a16:creationId xmlns:a16="http://schemas.microsoft.com/office/drawing/2014/main" id="{9B09E93B-F2F5-4096-BDAE-B7E11E8FD7D6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771754" y="100245"/>
            <a:ext cx="1187051" cy="411359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A871B6E-A8E8-4A6E-891E-82DECF8F7A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6999" y="1303972"/>
            <a:ext cx="4629150" cy="193357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F3D3A28-5A30-453F-89D8-571694824A39}"/>
              </a:ext>
            </a:extLst>
          </p:cNvPr>
          <p:cNvSpPr/>
          <p:nvPr/>
        </p:nvSpPr>
        <p:spPr>
          <a:xfrm>
            <a:off x="527369" y="3392415"/>
            <a:ext cx="7975779" cy="38472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tx1">
                    <a:lumMod val="95000"/>
                  </a:schemeClr>
                </a:solidFill>
              </a:rPr>
              <a:t>Removed the first row, as it describes the dataset and third column, as it contains only one value for the entire column.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tx1">
                    <a:lumMod val="95000"/>
                  </a:schemeClr>
                </a:solidFill>
              </a:rPr>
              <a:t>Both the columns are in string format, hence changed the format of </a:t>
            </a:r>
            <a:r>
              <a:rPr lang="en-US" sz="1600" b="1" dirty="0">
                <a:solidFill>
                  <a:schemeClr val="tx1">
                    <a:lumMod val="95000"/>
                  </a:schemeClr>
                </a:solidFill>
              </a:rPr>
              <a:t>column 1(date) </a:t>
            </a:r>
            <a:r>
              <a:rPr lang="en-US" sz="1600" dirty="0">
                <a:solidFill>
                  <a:schemeClr val="tx1">
                    <a:lumMod val="95000"/>
                  </a:schemeClr>
                </a:solidFill>
              </a:rPr>
              <a:t>to Datetime format and </a:t>
            </a:r>
            <a:r>
              <a:rPr lang="en-US" sz="1600" b="1" dirty="0">
                <a:solidFill>
                  <a:schemeClr val="tx1">
                    <a:lumMod val="95000"/>
                  </a:schemeClr>
                </a:solidFill>
              </a:rPr>
              <a:t>column 2(pm25) </a:t>
            </a:r>
            <a:r>
              <a:rPr lang="en-US" sz="1600" dirty="0">
                <a:solidFill>
                  <a:schemeClr val="tx1">
                    <a:lumMod val="95000"/>
                  </a:schemeClr>
                </a:solidFill>
              </a:rPr>
              <a:t>to numeric(float) format.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tx1">
                    <a:lumMod val="95000"/>
                  </a:schemeClr>
                </a:solidFill>
              </a:rPr>
              <a:t>There are </a:t>
            </a:r>
            <a:r>
              <a:rPr lang="en-US" sz="1600" b="1" dirty="0">
                <a:solidFill>
                  <a:schemeClr val="tx1">
                    <a:lumMod val="95000"/>
                  </a:schemeClr>
                </a:solidFill>
              </a:rPr>
              <a:t>80 missing values </a:t>
            </a:r>
            <a:r>
              <a:rPr lang="en-US" sz="1600" dirty="0">
                <a:solidFill>
                  <a:schemeClr val="tx1">
                    <a:lumMod val="95000"/>
                  </a:schemeClr>
                </a:solidFill>
              </a:rPr>
              <a:t>in </a:t>
            </a:r>
            <a:r>
              <a:rPr lang="en-US" sz="1600" b="1" dirty="0">
                <a:solidFill>
                  <a:schemeClr val="tx1">
                    <a:lumMod val="95000"/>
                  </a:schemeClr>
                </a:solidFill>
              </a:rPr>
              <a:t>column 2(pm25)</a:t>
            </a:r>
            <a:r>
              <a:rPr lang="en-US" sz="1600" dirty="0">
                <a:solidFill>
                  <a:schemeClr val="tx1">
                    <a:lumMod val="95000"/>
                  </a:schemeClr>
                </a:solidFill>
              </a:rPr>
              <a:t>, hence the same are </a:t>
            </a:r>
            <a:r>
              <a:rPr lang="en-US" sz="1600" b="1" dirty="0">
                <a:solidFill>
                  <a:schemeClr val="tx1">
                    <a:lumMod val="95000"/>
                  </a:schemeClr>
                </a:solidFill>
              </a:rPr>
              <a:t>imputed with mean</a:t>
            </a:r>
            <a:r>
              <a:rPr lang="en-US" sz="1600" dirty="0">
                <a:solidFill>
                  <a:schemeClr val="tx1">
                    <a:lumMod val="95000"/>
                  </a:schemeClr>
                </a:solidFill>
              </a:rPr>
              <a:t>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1600" b="1" dirty="0">
                <a:solidFill>
                  <a:schemeClr val="tx1">
                    <a:lumMod val="95000"/>
                  </a:schemeClr>
                </a:solidFill>
              </a:rPr>
              <a:t>Total Dates Missing = 243</a:t>
            </a:r>
            <a:r>
              <a:rPr lang="en-US" sz="1600" dirty="0">
                <a:solidFill>
                  <a:schemeClr val="tx1">
                    <a:lumMod val="95000"/>
                  </a:schemeClr>
                </a:solidFill>
              </a:rPr>
              <a:t>, hence resampled and imputed the missing values with hourly mean of the month where the values are missing.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tx1">
                    <a:lumMod val="95000"/>
                  </a:schemeClr>
                </a:solidFill>
              </a:rPr>
              <a:t>After resampling the dataset is having 2617 rows.</a:t>
            </a: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Ø"/>
            </a:pPr>
            <a:endParaRPr lang="en-US" dirty="0">
              <a:solidFill>
                <a:schemeClr val="tx1">
                  <a:lumMod val="95000"/>
                </a:schemeClr>
              </a:solidFill>
            </a:endParaRPr>
          </a:p>
          <a:p>
            <a:pPr>
              <a:buClr>
                <a:schemeClr val="tx1"/>
              </a:buClr>
            </a:pPr>
            <a:endParaRPr lang="en-US" dirty="0">
              <a:solidFill>
                <a:schemeClr val="tx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0175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63"/>
          <p:cNvSpPr txBox="1"/>
          <p:nvPr/>
        </p:nvSpPr>
        <p:spPr>
          <a:xfrm>
            <a:off x="0" y="0"/>
            <a:ext cx="3281680" cy="511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776"/>
              </a:buClr>
              <a:buSzPts val="2800"/>
              <a:buFont typeface="Arial"/>
              <a:buNone/>
            </a:pPr>
            <a:r>
              <a:rPr lang="en-US" sz="2800" b="1" dirty="0">
                <a:solidFill>
                  <a:schemeClr val="tx1">
                    <a:lumMod val="95000"/>
                  </a:schemeClr>
                </a:solidFill>
                <a:sym typeface="Arial"/>
              </a:rPr>
              <a:t>EDA Continued</a:t>
            </a:r>
            <a:endParaRPr dirty="0">
              <a:solidFill>
                <a:schemeClr val="tx1">
                  <a:lumMod val="95000"/>
                </a:schemeClr>
              </a:solidFill>
            </a:endParaRPr>
          </a:p>
        </p:txBody>
      </p:sp>
      <p:pic>
        <p:nvPicPr>
          <p:cNvPr id="383" name="Google Shape;383;p6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71754" y="59605"/>
            <a:ext cx="1187051" cy="41135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BF715F1-7E21-4E0E-9B9A-F6C3FC404E2F}"/>
              </a:ext>
            </a:extLst>
          </p:cNvPr>
          <p:cNvSpPr txBox="1"/>
          <p:nvPr/>
        </p:nvSpPr>
        <p:spPr>
          <a:xfrm>
            <a:off x="121920" y="721360"/>
            <a:ext cx="89204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IN" sz="1600" dirty="0">
                <a:solidFill>
                  <a:schemeClr val="tx1">
                    <a:lumMod val="95000"/>
                  </a:schemeClr>
                </a:solidFill>
              </a:rPr>
              <a:t>Visualizing Null values with Heat Map.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783F86-4F95-460C-A0BB-D0A6C9A41D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6937" y="1259840"/>
            <a:ext cx="4810125" cy="34766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7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78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8" grpId="0"/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C272130-E3DC-4C17-BC83-090CD1766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80" y="777240"/>
            <a:ext cx="8900160" cy="377952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B61D98E-F272-41C5-BBFE-A02E9BC93292}"/>
              </a:ext>
            </a:extLst>
          </p:cNvPr>
          <p:cNvSpPr txBox="1"/>
          <p:nvPr/>
        </p:nvSpPr>
        <p:spPr>
          <a:xfrm>
            <a:off x="132080" y="213360"/>
            <a:ext cx="8900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solidFill>
                  <a:schemeClr val="tx1"/>
                </a:solidFill>
              </a:rPr>
              <a:t>Visualizing the Dataset to identify the missing values.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479524A-5564-43C0-9E40-38150EADDD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3572976"/>
              </p:ext>
            </p:extLst>
          </p:nvPr>
        </p:nvGraphicFramePr>
        <p:xfrm>
          <a:off x="3037840" y="4978400"/>
          <a:ext cx="2915920" cy="1747522"/>
        </p:xfrm>
        <a:graphic>
          <a:graphicData uri="http://schemas.openxmlformats.org/drawingml/2006/table">
            <a:tbl>
              <a:tblPr/>
              <a:tblGrid>
                <a:gridCol w="1452880">
                  <a:extLst>
                    <a:ext uri="{9D8B030D-6E8A-4147-A177-3AD203B41FA5}">
                      <a16:colId xmlns:a16="http://schemas.microsoft.com/office/drawing/2014/main" val="125216798"/>
                    </a:ext>
                  </a:extLst>
                </a:gridCol>
                <a:gridCol w="1463040">
                  <a:extLst>
                    <a:ext uri="{9D8B030D-6E8A-4147-A177-3AD203B41FA5}">
                      <a16:colId xmlns:a16="http://schemas.microsoft.com/office/drawing/2014/main" val="1711570058"/>
                    </a:ext>
                  </a:extLst>
                </a:gridCol>
              </a:tblGrid>
              <a:tr h="577558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Month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Missing Values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5569424"/>
                  </a:ext>
                </a:extLst>
              </a:tr>
              <a:tr h="292491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Jan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96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9356748"/>
                  </a:ext>
                </a:extLst>
              </a:tr>
              <a:tr h="292491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Feb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8221154"/>
                  </a:ext>
                </a:extLst>
              </a:tr>
              <a:tr h="292491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Mar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127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2523203"/>
                  </a:ext>
                </a:extLst>
              </a:tr>
              <a:tr h="292491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Apr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000097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40655A0F-BB89-4125-B19D-CE8C721D9D46}"/>
              </a:ext>
            </a:extLst>
          </p:cNvPr>
          <p:cNvSpPr txBox="1"/>
          <p:nvPr/>
        </p:nvSpPr>
        <p:spPr>
          <a:xfrm>
            <a:off x="132080" y="4646563"/>
            <a:ext cx="8900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solidFill>
                  <a:schemeClr val="tx1"/>
                </a:solidFill>
              </a:rPr>
              <a:t>Month Wise Missing Values</a:t>
            </a:r>
          </a:p>
        </p:txBody>
      </p:sp>
      <p:pic>
        <p:nvPicPr>
          <p:cNvPr id="8" name="Google Shape;383;p63">
            <a:extLst>
              <a:ext uri="{FF2B5EF4-FFF2-40B4-BE49-F238E27FC236}">
                <a16:creationId xmlns:a16="http://schemas.microsoft.com/office/drawing/2014/main" id="{38C05CEF-DF5D-4E23-8516-8747DFC7D75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71754" y="59605"/>
            <a:ext cx="1187051" cy="4113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26938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383;p63">
            <a:extLst>
              <a:ext uri="{FF2B5EF4-FFF2-40B4-BE49-F238E27FC236}">
                <a16:creationId xmlns:a16="http://schemas.microsoft.com/office/drawing/2014/main" id="{43116AAE-05E9-4315-8733-A8F2417A4A37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771754" y="59605"/>
            <a:ext cx="1187051" cy="411359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8934206-A898-4E63-A021-EDB4427A45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033" y="607374"/>
            <a:ext cx="3403335" cy="173086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67F4B25-A62E-4B43-B7E7-07934B80C1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4823" y="607374"/>
            <a:ext cx="3403335" cy="17473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A8B4095-D55D-4DB7-9FA9-601D3B468F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5032" y="2826346"/>
            <a:ext cx="3403335" cy="17433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ED86252-3137-46B5-A2AB-B186DE19D7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27611" y="2824346"/>
            <a:ext cx="3437757" cy="17473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CAA6A43-EE08-492B-87A5-8B5D180260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7820" y="5057817"/>
            <a:ext cx="3437758" cy="174723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8AAE67E-C596-4467-AF14-34BD26B8FDA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27611" y="5041318"/>
            <a:ext cx="3403335" cy="173930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C53E8AE-9AAC-45E0-8C4C-D743B7A52AAB}"/>
              </a:ext>
            </a:extLst>
          </p:cNvPr>
          <p:cNvSpPr txBox="1"/>
          <p:nvPr/>
        </p:nvSpPr>
        <p:spPr>
          <a:xfrm>
            <a:off x="415032" y="296768"/>
            <a:ext cx="24805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tx1"/>
                </a:solidFill>
              </a:rPr>
              <a:t>Mean Imputation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F259EB7-CC18-4413-88E0-BDF7472CD10C}"/>
              </a:ext>
            </a:extLst>
          </p:cNvPr>
          <p:cNvSpPr txBox="1"/>
          <p:nvPr/>
        </p:nvSpPr>
        <p:spPr>
          <a:xfrm>
            <a:off x="5127611" y="296767"/>
            <a:ext cx="24805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tx1"/>
                </a:solidFill>
              </a:rPr>
              <a:t>Median Imputation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76C358-20E7-4944-8B59-E5C1C6CF38A6}"/>
              </a:ext>
            </a:extLst>
          </p:cNvPr>
          <p:cNvSpPr txBox="1"/>
          <p:nvPr/>
        </p:nvSpPr>
        <p:spPr>
          <a:xfrm>
            <a:off x="415032" y="2446288"/>
            <a:ext cx="24805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tx1"/>
                </a:solidFill>
              </a:rPr>
              <a:t>Interpolation Method = </a:t>
            </a:r>
            <a:r>
              <a:rPr lang="en-IN" dirty="0" err="1">
                <a:solidFill>
                  <a:schemeClr val="tx1"/>
                </a:solidFill>
              </a:rPr>
              <a:t>ffill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8E6C4AB-DCF8-49BB-9F7D-4251EF9B9A97}"/>
              </a:ext>
            </a:extLst>
          </p:cNvPr>
          <p:cNvSpPr txBox="1"/>
          <p:nvPr/>
        </p:nvSpPr>
        <p:spPr>
          <a:xfrm>
            <a:off x="5127611" y="2470675"/>
            <a:ext cx="24805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tx1"/>
                </a:solidFill>
              </a:rPr>
              <a:t>Interpolation Method = time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684C103-BD4F-4B0C-BF18-3801F60A6AEF}"/>
              </a:ext>
            </a:extLst>
          </p:cNvPr>
          <p:cNvSpPr txBox="1"/>
          <p:nvPr/>
        </p:nvSpPr>
        <p:spPr>
          <a:xfrm>
            <a:off x="415032" y="4641995"/>
            <a:ext cx="24805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tx1"/>
                </a:solidFill>
              </a:rPr>
              <a:t>Interpolation Method = </a:t>
            </a:r>
            <a:r>
              <a:rPr lang="en-IN" dirty="0" err="1">
                <a:solidFill>
                  <a:schemeClr val="tx1"/>
                </a:solidFill>
              </a:rPr>
              <a:t>akima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67FA754-8D26-4B73-90D0-0736FE36CE26}"/>
              </a:ext>
            </a:extLst>
          </p:cNvPr>
          <p:cNvSpPr txBox="1"/>
          <p:nvPr/>
        </p:nvSpPr>
        <p:spPr>
          <a:xfrm>
            <a:off x="5127611" y="4641995"/>
            <a:ext cx="34033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tx1"/>
                </a:solidFill>
              </a:rPr>
              <a:t>Month and day wise hourly mean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268A8ED-CBDC-4710-901A-31BFBBD91870}"/>
              </a:ext>
            </a:extLst>
          </p:cNvPr>
          <p:cNvSpPr txBox="1"/>
          <p:nvPr/>
        </p:nvSpPr>
        <p:spPr>
          <a:xfrm>
            <a:off x="3059175" y="-1340"/>
            <a:ext cx="24805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u="sng" dirty="0">
                <a:solidFill>
                  <a:schemeClr val="tx1"/>
                </a:solidFill>
              </a:rPr>
              <a:t>Imputation Methods Used</a:t>
            </a:r>
          </a:p>
        </p:txBody>
      </p:sp>
    </p:spTree>
    <p:extLst>
      <p:ext uri="{BB962C8B-B14F-4D97-AF65-F5344CB8AC3E}">
        <p14:creationId xmlns:p14="http://schemas.microsoft.com/office/powerpoint/2010/main" val="2542334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00CC0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2" grpId="0"/>
      <p:bldP spid="13" grpId="0"/>
      <p:bldP spid="14" grpId="0"/>
      <p:bldP spid="15" grpId="0"/>
      <p:bldP spid="16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13389</TotalTime>
  <Words>1256</Words>
  <Application>Microsoft Office PowerPoint</Application>
  <PresentationFormat>On-screen Show (4:3)</PresentationFormat>
  <Paragraphs>259</Paragraphs>
  <Slides>27</Slides>
  <Notes>9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  <vt:variant>
        <vt:lpstr>Custom Shows</vt:lpstr>
      </vt:variant>
      <vt:variant>
        <vt:i4>1</vt:i4>
      </vt:variant>
    </vt:vector>
  </HeadingPairs>
  <TitlesOfParts>
    <vt:vector size="34" baseType="lpstr">
      <vt:lpstr>Calibri</vt:lpstr>
      <vt:lpstr>Arial</vt:lpstr>
      <vt:lpstr>Wingdings</vt:lpstr>
      <vt:lpstr>Verdana</vt:lpstr>
      <vt:lpstr>Century Gothic</vt:lpstr>
      <vt:lpstr>Mesh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Custom Show 1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Arunkumar Rayadurgam</dc:creator>
  <cp:lastModifiedBy>Ramanandh Ramanandh</cp:lastModifiedBy>
  <cp:revision>79</cp:revision>
  <dcterms:modified xsi:type="dcterms:W3CDTF">2021-03-01T07:11:58Z</dcterms:modified>
</cp:coreProperties>
</file>